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  <p:sldMasterId id="2147483830" r:id="rId3"/>
    <p:sldMasterId id="2147483843" r:id="rId4"/>
  </p:sldMasterIdLst>
  <p:notesMasterIdLst>
    <p:notesMasterId r:id="rId54"/>
  </p:notesMasterIdLst>
  <p:handoutMasterIdLst>
    <p:handoutMasterId r:id="rId55"/>
  </p:handoutMasterIdLst>
  <p:sldIdLst>
    <p:sldId id="341" r:id="rId5"/>
    <p:sldId id="342" r:id="rId6"/>
    <p:sldId id="393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425" r:id="rId26"/>
    <p:sldId id="426" r:id="rId27"/>
    <p:sldId id="428" r:id="rId28"/>
    <p:sldId id="427" r:id="rId29"/>
    <p:sldId id="429" r:id="rId30"/>
    <p:sldId id="430" r:id="rId31"/>
    <p:sldId id="292" r:id="rId32"/>
    <p:sldId id="293" r:id="rId33"/>
    <p:sldId id="294" r:id="rId34"/>
    <p:sldId id="295" r:id="rId35"/>
    <p:sldId id="296" r:id="rId36"/>
    <p:sldId id="431" r:id="rId37"/>
    <p:sldId id="257" r:id="rId38"/>
    <p:sldId id="260" r:id="rId39"/>
    <p:sldId id="261" r:id="rId40"/>
    <p:sldId id="262" r:id="rId41"/>
    <p:sldId id="419" r:id="rId42"/>
    <p:sldId id="421" r:id="rId43"/>
    <p:sldId id="420" r:id="rId44"/>
    <p:sldId id="422" r:id="rId45"/>
    <p:sldId id="423" r:id="rId46"/>
    <p:sldId id="424" r:id="rId47"/>
    <p:sldId id="386" r:id="rId48"/>
    <p:sldId id="383" r:id="rId49"/>
    <p:sldId id="365" r:id="rId50"/>
    <p:sldId id="363" r:id="rId51"/>
    <p:sldId id="361" r:id="rId52"/>
    <p:sldId id="315" r:id="rId53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341"/>
            <p14:sldId id="342"/>
            <p14:sldId id="393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425"/>
            <p14:sldId id="426"/>
            <p14:sldId id="428"/>
            <p14:sldId id="427"/>
            <p14:sldId id="429"/>
            <p14:sldId id="430"/>
            <p14:sldId id="292"/>
            <p14:sldId id="293"/>
            <p14:sldId id="294"/>
            <p14:sldId id="295"/>
            <p14:sldId id="296"/>
            <p14:sldId id="431"/>
            <p14:sldId id="257"/>
            <p14:sldId id="260"/>
            <p14:sldId id="261"/>
            <p14:sldId id="262"/>
            <p14:sldId id="419"/>
            <p14:sldId id="421"/>
            <p14:sldId id="420"/>
            <p14:sldId id="422"/>
            <p14:sldId id="423"/>
            <p14:sldId id="424"/>
            <p14:sldId id="386"/>
            <p14:sldId id="383"/>
            <p14:sldId id="365"/>
            <p14:sldId id="363"/>
            <p14:sldId id="361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386C"/>
    <a:srgbClr val="175A9F"/>
    <a:srgbClr val="1369C1"/>
    <a:srgbClr val="F88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8" autoAdjust="0"/>
    <p:restoredTop sz="95953" autoAdjust="0"/>
  </p:normalViewPr>
  <p:slideViewPr>
    <p:cSldViewPr snapToGrid="0">
      <p:cViewPr varScale="1">
        <p:scale>
          <a:sx n="86" d="100"/>
          <a:sy n="86" d="100"/>
        </p:scale>
        <p:origin x="648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30.05.2024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8d68df769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c8d68df769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c8d68df769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c8d68df769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c8d68df76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c8d68df76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c8d68df769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c8d68df769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8d68df769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8d68df769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8d68df769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8d68df769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8d68df769_0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8d68df769_0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8d68df769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c8d68df769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8d68df769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8d68df769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49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8d68df769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8d68df769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358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402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363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7840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8d68df769_0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8d68df769_0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787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9885e136e5_0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9885e136e5_0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9bfc78b7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9bfc78b7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9885e136e5_0_545:notes"/>
          <p:cNvSpPr txBox="1">
            <a:spLocks noGrp="1"/>
          </p:cNvSpPr>
          <p:nvPr>
            <p:ph type="body" idx="1"/>
          </p:nvPr>
        </p:nvSpPr>
        <p:spPr>
          <a:xfrm>
            <a:off x="685800" y="4400555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9885e136e5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c8d68df769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c8d68df769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c8d68df769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c8d68df769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c8d68df769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c8d68df769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e82c1f68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e82c1f68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e82c1f68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e82c1f68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c8d68df769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c8d68df769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8d68df769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8d68df769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8d68df769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8d68df769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ce82c1f68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ce82c1f68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c заголовком" type="title">
  <p:cSld name="Титульный слайд c заголовком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1198721" y="3172127"/>
            <a:ext cx="9306800" cy="1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sz="32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1198721" y="4878060"/>
            <a:ext cx="93068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rgbClr val="A1CCE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067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67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67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993" y="138484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91238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преподавателе">
  <p:cSld name="О преподавателе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32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>
            <a:spLocks noGrp="1"/>
          </p:cNvSpPr>
          <p:nvPr>
            <p:ph type="pic" idx="2"/>
          </p:nvPr>
        </p:nvSpPr>
        <p:spPr>
          <a:xfrm>
            <a:off x="677335" y="1426195"/>
            <a:ext cx="2615200" cy="3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235601" y="2869323"/>
            <a:ext cx="6197200" cy="34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3"/>
          </p:nvPr>
        </p:nvSpPr>
        <p:spPr>
          <a:xfrm>
            <a:off x="3235601" y="1216853"/>
            <a:ext cx="6197200" cy="1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0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>
            <a:spLocks noGrp="1"/>
          </p:cNvSpPr>
          <p:nvPr>
            <p:ph type="pic" idx="4"/>
          </p:nvPr>
        </p:nvSpPr>
        <p:spPr>
          <a:xfrm>
            <a:off x="9744075" y="1217613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>
            <a:spLocks noGrp="1"/>
          </p:cNvSpPr>
          <p:nvPr>
            <p:ph type="pic" idx="5"/>
          </p:nvPr>
        </p:nvSpPr>
        <p:spPr>
          <a:xfrm>
            <a:off x="9744075" y="244591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6"/>
          </p:nvPr>
        </p:nvSpPr>
        <p:spPr>
          <a:xfrm>
            <a:off x="9744075" y="3674209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>
            <a:spLocks noGrp="1"/>
          </p:cNvSpPr>
          <p:nvPr>
            <p:ph type="pic" idx="7"/>
          </p:nvPr>
        </p:nvSpPr>
        <p:spPr>
          <a:xfrm>
            <a:off x="9744075" y="4891821"/>
            <a:ext cx="1952800" cy="9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None/>
              <a:defRPr sz="12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467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30771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000" cy="12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 sz="360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677333" y="1722475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406390" algn="l" rtl="0">
              <a:lnSpc>
                <a:spcPct val="110000"/>
              </a:lnSpc>
              <a:spcBef>
                <a:spcPts val="1067"/>
              </a:spcBef>
              <a:spcAft>
                <a:spcPts val="0"/>
              </a:spcAft>
              <a:buSzPts val="1200"/>
              <a:buChar char="►"/>
              <a:defRPr sz="2000" b="0"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217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+ подзаголовок">
  <p:cSld name="Заголовок + подзаголовок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 sz="3600" b="1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accent1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677333" y="1964164"/>
            <a:ext cx="8596800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83480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опросы">
  <p:cSld name="Вопросы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77333" y="469564"/>
            <a:ext cx="9062000" cy="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430" y="2149396"/>
            <a:ext cx="5170575" cy="3552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759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 без заголовка">
  <p:cSld name="Титульный слайд без заголовк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6117" y="2244658"/>
            <a:ext cx="7280827" cy="16463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452547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>
  <p:cSld name="Заголовок раздела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/>
        </p:nvSpPr>
        <p:spPr>
          <a:xfrm>
            <a:off x="1198721" y="6004776"/>
            <a:ext cx="51152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67" b="1">
                <a:solidFill>
                  <a:srgbClr val="72B4E4"/>
                </a:solidFill>
                <a:latin typeface="Open Sans"/>
                <a:ea typeface="Open Sans"/>
                <a:cs typeface="Open Sans"/>
                <a:sym typeface="Open Sans"/>
              </a:rPr>
              <a:t>specialist.ru</a:t>
            </a:r>
            <a:endParaRPr sz="1867" b="1">
              <a:solidFill>
                <a:srgbClr val="72B4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175" y="377566"/>
            <a:ext cx="3412608" cy="77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1198721" y="1956391"/>
            <a:ext cx="8636800" cy="21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4175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Два объекта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00" cy="38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80163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Сравнение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Open Sans"/>
              <a:buNone/>
              <a:defRPr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00" cy="5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400"/>
              <a:buNone/>
              <a:defRPr sz="2400" b="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200"/>
              <a:buNone/>
              <a:defRPr sz="2000" b="1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 b="1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 b="1"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00" cy="33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1pPr>
            <a:lvl2pPr marL="1219170" lvl="1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2pPr>
            <a:lvl3pPr marL="1828754" lvl="2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3pPr>
            <a:lvl4pPr marL="2438339" lvl="3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4pPr>
            <a:lvl5pPr marL="3047924" lvl="4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5pPr>
            <a:lvl6pPr marL="3657509" lvl="5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6pPr>
            <a:lvl7pPr marL="4267093" lvl="6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7pPr>
            <a:lvl8pPr marL="4876678" lvl="7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8pPr>
            <a:lvl9pPr marL="5486263" lvl="8" indent="-397923" algn="l" rtl="0">
              <a:spcBef>
                <a:spcPts val="1067"/>
              </a:spcBef>
              <a:spcAft>
                <a:spcPts val="0"/>
              </a:spcAft>
              <a:buSzPts val="1100"/>
              <a:buChar char="►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63362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Только заголовок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677333" y="441213"/>
            <a:ext cx="85968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1818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Рисунок с подписью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800" cy="5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None/>
              <a:defRPr sz="2400" b="0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800" cy="38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800" cy="6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700"/>
              <a:buNone/>
              <a:defRPr sz="1200"/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600"/>
              <a:buNone/>
              <a:defRPr sz="1067"/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500"/>
              <a:buNone/>
              <a:defRPr sz="933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5706533" y="6385221"/>
            <a:ext cx="79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1867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2509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пись">
  <p:cSld name="Заголовок и подпись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800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Font typeface="Open Sans"/>
              <a:buNone/>
              <a:defRPr sz="4400" b="0" cap="none">
                <a:solidFill>
                  <a:schemeClr val="accent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800" cy="15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609585" lvl="0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3F3F3F"/>
                </a:solidFill>
              </a:defRPr>
            </a:lvl1pPr>
            <a:lvl2pPr marL="1219170" lvl="1" indent="-304792" algn="l" rtl="0">
              <a:spcBef>
                <a:spcPts val="1067"/>
              </a:spcBef>
              <a:spcAft>
                <a:spcPts val="0"/>
              </a:spcAft>
              <a:buSzPts val="1100"/>
              <a:buNone/>
              <a:defRPr sz="1867">
                <a:solidFill>
                  <a:srgbClr val="888888"/>
                </a:solidFill>
              </a:defRPr>
            </a:lvl2pPr>
            <a:lvl3pPr marL="1828754" lvl="2" indent="-304792" algn="l" rtl="0">
              <a:spcBef>
                <a:spcPts val="1067"/>
              </a:spcBef>
              <a:spcAft>
                <a:spcPts val="0"/>
              </a:spcAft>
              <a:buSzPts val="1000"/>
              <a:buNone/>
              <a:defRPr sz="1600">
                <a:solidFill>
                  <a:srgbClr val="888888"/>
                </a:solidFill>
              </a:defRPr>
            </a:lvl3pPr>
            <a:lvl4pPr marL="2438339" lvl="3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4pPr>
            <a:lvl5pPr marL="3047924" lvl="4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5pPr>
            <a:lvl6pPr marL="3657509" lvl="5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6pPr>
            <a:lvl7pPr marL="4267093" lvl="6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7pPr>
            <a:lvl8pPr marL="4876678" lvl="7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8pPr>
            <a:lvl9pPr marL="5486263" lvl="8" indent="-304792" algn="l" rtl="0">
              <a:spcBef>
                <a:spcPts val="1067"/>
              </a:spcBef>
              <a:spcAft>
                <a:spcPts val="0"/>
              </a:spcAft>
              <a:buSzPts val="800"/>
              <a:buNone/>
              <a:defRPr sz="1467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55353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170098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000" y="4095784"/>
            <a:ext cx="10560000" cy="810000"/>
          </a:xfrm>
        </p:spPr>
        <p:txBody>
          <a:bodyPr anchor="b">
            <a:normAutofit/>
          </a:bodyPr>
          <a:lstStyle>
            <a:lvl1pPr algn="ctr">
              <a:defRPr sz="2500" b="1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00367"/>
            <a:ext cx="9144000" cy="45514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1" y="2635556"/>
            <a:ext cx="8265041" cy="1586888"/>
          </a:xfrm>
          <a:prstGeom prst="rect">
            <a:avLst/>
          </a:prstGeom>
        </p:spPr>
      </p:pic>
      <p:sp>
        <p:nvSpPr>
          <p:cNvPr id="10" name="Нижний колонтитул 3"/>
          <p:cNvSpPr>
            <a:spLocks noGrp="1"/>
          </p:cNvSpPr>
          <p:nvPr userDrawn="1"/>
        </p:nvSpPr>
        <p:spPr>
          <a:xfrm>
            <a:off x="4038600" y="6484254"/>
            <a:ext cx="4114800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Myriad Pro" pitchFamily="34" charset="0"/>
                <a:ea typeface="+mn-ea"/>
                <a:cs typeface="+mn-cs"/>
              </a:rPr>
              <a:t>www.specialist.ru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Myriad Pro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5910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0042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57657"/>
            <a:ext cx="10515600" cy="37193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>
          <a:xfrm>
            <a:off x="838200" y="1804173"/>
            <a:ext cx="105156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647161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82" y="222224"/>
            <a:ext cx="5177108" cy="315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0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70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853514"/>
            <a:ext cx="5157787" cy="65156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853513"/>
            <a:ext cx="5183188" cy="6515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880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9584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793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30894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922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41379" y="1352550"/>
            <a:ext cx="6439191" cy="4688212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 userDrawn="1"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val="33069006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след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5" y="2943330"/>
            <a:ext cx="5177108" cy="3151371"/>
          </a:xfrm>
          <a:prstGeom prst="rect">
            <a:avLst/>
          </a:prstGeom>
        </p:spPr>
      </p:pic>
      <p:sp>
        <p:nvSpPr>
          <p:cNvPr id="16" name="Прямоугольник 15"/>
          <p:cNvSpPr/>
          <p:nvPr userDrawn="1"/>
        </p:nvSpPr>
        <p:spPr>
          <a:xfrm>
            <a:off x="1126993" y="2946605"/>
            <a:ext cx="19052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info@specialist.ru</a:t>
            </a:r>
          </a:p>
        </p:txBody>
      </p:sp>
      <p:sp>
        <p:nvSpPr>
          <p:cNvPr id="17" name="Прямоугольник 16"/>
          <p:cNvSpPr/>
          <p:nvPr userDrawn="1"/>
        </p:nvSpPr>
        <p:spPr>
          <a:xfrm>
            <a:off x="1126994" y="3288435"/>
            <a:ext cx="2064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</a:rPr>
              <a:t>+7 (495) 232-32-16</a:t>
            </a:r>
          </a:p>
        </p:txBody>
      </p:sp>
      <p:sp>
        <p:nvSpPr>
          <p:cNvPr id="18" name="Заголовок 1"/>
          <p:cNvSpPr txBox="1">
            <a:spLocks/>
          </p:cNvSpPr>
          <p:nvPr userDrawn="1"/>
        </p:nvSpPr>
        <p:spPr>
          <a:xfrm>
            <a:off x="1884219" y="410160"/>
            <a:ext cx="9469581" cy="2220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2E75B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Выбирайте Центр </a:t>
            </a:r>
            <a:b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</a:br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Myriad Pro" panose="020B0503030403020204" pitchFamily="34" charset="0"/>
              </a:rPr>
              <a:t>«Специалист» – крупнейший учебный центр России! </a:t>
            </a:r>
            <a:endParaRPr lang="ru-RU" sz="3600" dirty="0">
              <a:solidFill>
                <a:schemeClr val="accent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0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49.jp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image" Target="../media/image58.png"/><Relationship Id="rId2" Type="http://schemas.openxmlformats.org/officeDocument/2006/relationships/slideLayout" Target="../slideLayouts/slideLayout53.xml"/><Relationship Id="rId16" Type="http://schemas.openxmlformats.org/officeDocument/2006/relationships/hyperlink" Target="http://www.specialist.ru/" TargetMode="Externa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image" Target="../media/image57.png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image" Target="../media/image5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77333" y="373867"/>
            <a:ext cx="9062000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3559"/>
              </a:buClr>
              <a:buSzPts val="2700"/>
              <a:buFont typeface="Open Sans"/>
              <a:buNone/>
              <a:defRPr sz="2700" b="1" i="0" u="none" strike="noStrike" cap="none">
                <a:solidFill>
                  <a:srgbClr val="0035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77333" y="1935127"/>
            <a:ext cx="8596800" cy="41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21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7940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73050" algn="l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7240772" y="6248400"/>
            <a:ext cx="184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0957185" y="258651"/>
            <a:ext cx="905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000" b="1" u="none">
                <a:solidFill>
                  <a:srgbClr val="CEDFEA"/>
                </a:solidFill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2000" b="1" u="none">
              <a:solidFill>
                <a:srgbClr val="CEDFEA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680826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5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472" y="6380054"/>
            <a:ext cx="2893329" cy="292584"/>
          </a:xfrm>
          <a:prstGeom prst="rect">
            <a:avLst/>
          </a:prstGeom>
        </p:spPr>
      </p:pic>
      <p:pic>
        <p:nvPicPr>
          <p:cNvPr id="9" name="Объект 7"/>
          <p:cNvPicPr>
            <a:picLocks noGrp="1"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6189230"/>
            <a:ext cx="2706332" cy="48340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519AFA1-E01F-4869-9A2C-AE6B64FF572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Нижний колонтитул 2">
            <a:hlinkClick r:id="rId16"/>
          </p:cNvPr>
          <p:cNvSpPr>
            <a:spLocks noGrp="1"/>
          </p:cNvSpPr>
          <p:nvPr userDrawn="1"/>
        </p:nvSpPr>
        <p:spPr>
          <a:xfrm>
            <a:off x="8816547" y="6339473"/>
            <a:ext cx="2537253" cy="3737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dirty="0">
                <a:solidFill>
                  <a:schemeClr val="bg1"/>
                </a:solidFill>
                <a:latin typeface="Myriad Pro" panose="020B0503030403020204" pitchFamily="34" charset="0"/>
              </a:rPr>
              <a:t>www.specialist.ru</a:t>
            </a:r>
            <a:endParaRPr lang="ru-RU" sz="12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27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2E75B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7"/>
        </a:buBlip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7"/>
        </a:buBlip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#&#1056;&#1072;&#1089;&#1096;&#1080;&#1088;&#1077;&#1085;&#1080;&#1077;-&#1082;&#1083;&#1072;&#1089;&#1089;&#1072;-&#1084;&#1077;&#1090;&#1086;&#1076;&#1072;&#1084;&#1080;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7B94-4E5B-4422-AF84-B96DD98FD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«Программирование на языке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. </a:t>
            </a:r>
            <a:br>
              <a:rPr lang="ru-RU" dirty="0">
                <a:latin typeface="Yandex Sans Text Light" panose="02000000000000000000" pitchFamily="2" charset="-52"/>
              </a:rPr>
            </a:br>
            <a:r>
              <a:rPr lang="ru-RU" dirty="0">
                <a:latin typeface="Yandex Sans Text Light" panose="02000000000000000000" pitchFamily="2" charset="-52"/>
              </a:rPr>
              <a:t>Уровень 2. «Продвинутый курс»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39AAC-DD81-4107-873C-36F55AE54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674873"/>
            <a:ext cx="10201946" cy="1464670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Направление «Курсы и комплексные программы по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»,</a:t>
            </a:r>
          </a:p>
          <a:p>
            <a:r>
              <a:rPr lang="ru-RU" dirty="0">
                <a:latin typeface="Yandex Sans Text Light" panose="02000000000000000000" pitchFamily="2" charset="-52"/>
              </a:rPr>
              <a:t>40 </a:t>
            </a:r>
            <a:r>
              <a:rPr lang="ru-RU" dirty="0" err="1">
                <a:latin typeface="Yandex Sans Text Light" panose="02000000000000000000" pitchFamily="2" charset="-52"/>
              </a:rPr>
              <a:t>ак.час</a:t>
            </a:r>
            <a:r>
              <a:rPr lang="ru-RU" dirty="0">
                <a:latin typeface="Yandex Sans Text Light" panose="02000000000000000000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73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28" name="Google Shape;428;p49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748567" y="1924934"/>
            <a:ext cx="4579200" cy="279098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Google Shape;430;p49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1" name="Google Shape;431;p49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2" name="Google Shape;432;p49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3" name="Google Shape;433;p49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4" name="Google Shape;434;p49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5" name="Google Shape;435;p49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6" name="Google Shape;436;p49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7" name="Google Shape;437;p49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8" name="Google Shape;438;p49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39" name="Google Shape;439;p49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0" name="Google Shape;440;p49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1" name="Google Shape;441;p49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2" name="Google Shape;442;p49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3" name="Google Shape;443;p49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4" name="Google Shape;444;p49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7" name="Google Shape;447;p49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48" name="Google Shape;448;p49"/>
          <p:cNvCxnSpPr>
            <a:stCxn id="430" idx="2"/>
            <a:endCxn id="447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9" name="Google Shape;449;p49"/>
          <p:cNvCxnSpPr>
            <a:stCxn id="430" idx="2"/>
            <a:endCxn id="441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55" name="Google Shape;455;p50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50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7" name="Google Shape;457;p50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8" name="Google Shape;458;p50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9" name="Google Shape;459;p50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2" name="Google Shape;462;p50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3" name="Google Shape;463;p50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4" name="Google Shape;464;p50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7" name="Google Shape;467;p50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8" name="Google Shape;468;p50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0" name="Google Shape;470;p50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1" name="Google Shape;471;p50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73" name="Google Shape;473;p50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74" name="Google Shape;474;p50"/>
          <p:cNvCxnSpPr>
            <a:stCxn id="456" idx="2"/>
            <a:endCxn id="473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5" name="Google Shape;475;p50"/>
          <p:cNvCxnSpPr>
            <a:stCxn id="456" idx="2"/>
            <a:endCxn id="467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6" name="Google Shape;476;p50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772600" y="4282901"/>
            <a:ext cx="4579200" cy="11081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50"/>
          <p:cNvSpPr txBox="1"/>
          <p:nvPr/>
        </p:nvSpPr>
        <p:spPr>
          <a:xfrm>
            <a:off x="10681067" y="4171300"/>
            <a:ext cx="44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2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24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84" name="Google Shape;484;p51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51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6" name="Google Shape;486;p51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7" name="Google Shape;487;p51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8" name="Google Shape;488;p51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89" name="Google Shape;489;p51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0" name="Google Shape;490;p51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1" name="Google Shape;491;p51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2" name="Google Shape;492;p51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3" name="Google Shape;493;p51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4" name="Google Shape;494;p51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p51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6" name="Google Shape;496;p51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7" name="Google Shape;497;p51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8" name="Google Shape;498;p51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99" name="Google Shape;499;p51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0" name="Google Shape;500;p51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1" name="Google Shape;501;p51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02" name="Google Shape;502;p51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3" name="Google Shape;503;p51"/>
          <p:cNvCxnSpPr>
            <a:stCxn id="485" idx="2"/>
            <a:endCxn id="502" idx="0"/>
          </p:cNvCxnSpPr>
          <p:nvPr/>
        </p:nvCxnSpPr>
        <p:spPr>
          <a:xfrm>
            <a:off x="7240900" y="2912033"/>
            <a:ext cx="1974467" cy="823034"/>
          </a:xfrm>
          <a:prstGeom prst="straightConnector1">
            <a:avLst/>
          </a:prstGeom>
          <a:noFill/>
          <a:ln w="19050" cap="flat" cmpd="sng">
            <a:solidFill>
              <a:srgbClr val="B4A7D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51"/>
          <p:cNvCxnSpPr>
            <a:stCxn id="485" idx="2"/>
            <a:endCxn id="496" idx="0"/>
          </p:cNvCxnSpPr>
          <p:nvPr/>
        </p:nvCxnSpPr>
        <p:spPr>
          <a:xfrm flipH="1">
            <a:off x="6927900" y="2912033"/>
            <a:ext cx="313000" cy="823034"/>
          </a:xfrm>
          <a:prstGeom prst="straightConnector1">
            <a:avLst/>
          </a:prstGeom>
          <a:noFill/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5" name="Google Shape;505;p51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06" name="Google Shape;506;p51"/>
          <p:cNvSpPr txBox="1"/>
          <p:nvPr/>
        </p:nvSpPr>
        <p:spPr>
          <a:xfrm>
            <a:off x="772600" y="4282901"/>
            <a:ext cx="4579200" cy="110814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1155C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b="1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852933" y="4359467"/>
            <a:ext cx="20160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08" name="Google Shape;508;p51"/>
          <p:cNvCxnSpPr>
            <a:stCxn id="507" idx="3"/>
            <a:endCxn id="492" idx="1"/>
          </p:cNvCxnSpPr>
          <p:nvPr/>
        </p:nvCxnSpPr>
        <p:spPr>
          <a:xfrm>
            <a:off x="2868933" y="4519067"/>
            <a:ext cx="3582000" cy="49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2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14" name="Google Shape;514;p52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5" name="Google Shape;515;p52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6" name="Google Shape;516;p52"/>
          <p:cNvSpPr/>
          <p:nvPr/>
        </p:nvSpPr>
        <p:spPr>
          <a:xfrm>
            <a:off x="6544127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741B47"/>
                </a:solidFill>
                <a:latin typeface="Arial"/>
                <a:cs typeface="Arial"/>
                <a:sym typeface="Arial"/>
              </a:rPr>
              <a:t>-15</a:t>
            </a:r>
            <a:endParaRPr sz="1867" b="1" kern="0">
              <a:solidFill>
                <a:srgbClr val="741B4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7" name="Google Shape;517;p52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8" name="Google Shape;518;p52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9" name="Google Shape;519;p52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1" name="Google Shape;521;p52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2" name="Google Shape;522;p52"/>
          <p:cNvSpPr/>
          <p:nvPr/>
        </p:nvSpPr>
        <p:spPr>
          <a:xfrm>
            <a:off x="647678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3" name="Google Shape;523;p52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5" name="Google Shape;525;p52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6" name="Google Shape;526;p52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7" name="Google Shape;527;p52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8" name="Google Shape;528;p52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???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29" name="Google Shape;529;p52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0" name="Google Shape;530;p52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1" name="Google Shape;531;p52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2" name="Google Shape;532;p52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33" name="Google Shape;533;p52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53112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34" name="Google Shape;534;p52"/>
          <p:cNvSpPr txBox="1"/>
          <p:nvPr/>
        </p:nvSpPr>
        <p:spPr>
          <a:xfrm>
            <a:off x="755369" y="4222591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 = </a:t>
            </a:r>
            <a:r>
              <a:rPr lang="ru" sz="1867" b="1" kern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5" name="Google Shape;535;p52"/>
          <p:cNvSpPr txBox="1"/>
          <p:nvPr/>
        </p:nvSpPr>
        <p:spPr>
          <a:xfrm>
            <a:off x="748569" y="5124658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???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6" name="Google Shape;536;p52"/>
          <p:cNvSpPr/>
          <p:nvPr/>
        </p:nvSpPr>
        <p:spPr>
          <a:xfrm>
            <a:off x="852933" y="4661033"/>
            <a:ext cx="20332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37" name="Google Shape;537;p52"/>
          <p:cNvCxnSpPr>
            <a:stCxn id="536" idx="3"/>
            <a:endCxn id="516" idx="1"/>
          </p:cNvCxnSpPr>
          <p:nvPr/>
        </p:nvCxnSpPr>
        <p:spPr>
          <a:xfrm rot="10800000" flipH="1">
            <a:off x="2886133" y="2387233"/>
            <a:ext cx="3658000" cy="2411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Google Shape;538;p52"/>
          <p:cNvSpPr/>
          <p:nvPr/>
        </p:nvSpPr>
        <p:spPr>
          <a:xfrm>
            <a:off x="852933" y="4373464"/>
            <a:ext cx="20332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39" name="Google Shape;539;p52"/>
          <p:cNvCxnSpPr>
            <a:stCxn id="538" idx="3"/>
            <a:endCxn id="522" idx="1"/>
          </p:cNvCxnSpPr>
          <p:nvPr/>
        </p:nvCxnSpPr>
        <p:spPr>
          <a:xfrm>
            <a:off x="2886133" y="4511264"/>
            <a:ext cx="3590800" cy="507200"/>
          </a:xfrm>
          <a:prstGeom prst="curvedConnector3">
            <a:avLst>
              <a:gd name="adj1" fmla="val 4999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Google Shape;540;p52"/>
          <p:cNvSpPr txBox="1"/>
          <p:nvPr/>
        </p:nvSpPr>
        <p:spPr>
          <a:xfrm>
            <a:off x="10681067" y="4171300"/>
            <a:ext cx="4476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24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24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46" name="Google Shape;546;p53"/>
          <p:cNvSpPr txBox="1"/>
          <p:nvPr/>
        </p:nvSpPr>
        <p:spPr>
          <a:xfrm>
            <a:off x="748567" y="1924934"/>
            <a:ext cx="4579200" cy="2216336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600" i="1" kern="0" dirty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Создадим несколько объектов-точек</a:t>
            </a:r>
            <a:endParaRPr sz="1600" i="1" kern="0" dirty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b="1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7" name="Google Shape;547;p53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8" name="Google Shape;548;p53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49" name="Google Shape;549;p53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0" name="Google Shape;550;p53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1" name="Google Shape;551;p53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5" name="Google Shape;555;p53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6" name="Google Shape;556;p53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7" name="Google Shape;557;p53"/>
          <p:cNvSpPr/>
          <p:nvPr/>
        </p:nvSpPr>
        <p:spPr>
          <a:xfrm>
            <a:off x="8573267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87384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9569067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0" name="Google Shape;560;p53"/>
          <p:cNvSpPr txBox="1"/>
          <p:nvPr/>
        </p:nvSpPr>
        <p:spPr>
          <a:xfrm>
            <a:off x="8698096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1" name="Google Shape;561;p53"/>
          <p:cNvSpPr txBox="1"/>
          <p:nvPr/>
        </p:nvSpPr>
        <p:spPr>
          <a:xfrm>
            <a:off x="9510896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8561367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63" name="Google Shape;563;p53"/>
          <p:cNvCxnSpPr/>
          <p:nvPr/>
        </p:nvCxnSpPr>
        <p:spPr>
          <a:xfrm rot="10800000">
            <a:off x="7045067" y="2631067"/>
            <a:ext cx="2091600" cy="239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4" name="Google Shape;564;p53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565" name="Google Shape;565;p53"/>
          <p:cNvSpPr txBox="1"/>
          <p:nvPr/>
        </p:nvSpPr>
        <p:spPr>
          <a:xfrm>
            <a:off x="755369" y="4222591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ru" sz="1867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ru" sz="1867" b="1" kern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kern="0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 = </a:t>
            </a:r>
            <a:r>
              <a:rPr lang="ru" sz="1867" b="1" kern="0" dirty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 dirty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6" name="Google Shape;566;p53"/>
          <p:cNvSpPr txBox="1"/>
          <p:nvPr/>
        </p:nvSpPr>
        <p:spPr>
          <a:xfrm>
            <a:off x="748569" y="5124658"/>
            <a:ext cx="4579200" cy="82082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1155C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1155C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ru" sz="1867" b="1" i="1" kern="0">
                <a:solidFill>
                  <a:srgbClr val="741B4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-15</a:t>
            </a:r>
            <a:endParaRPr sz="1867" b="1" kern="0">
              <a:solidFill>
                <a:srgbClr val="741B47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7" name="Google Shape;567;p53"/>
          <p:cNvCxnSpPr/>
          <p:nvPr/>
        </p:nvCxnSpPr>
        <p:spPr>
          <a:xfrm rot="10800000" flipH="1">
            <a:off x="2886133" y="2387233"/>
            <a:ext cx="3658000" cy="24116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8" name="Google Shape;568;p53"/>
          <p:cNvSpPr/>
          <p:nvPr/>
        </p:nvSpPr>
        <p:spPr>
          <a:xfrm>
            <a:off x="647678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69" name="Google Shape;569;p53"/>
          <p:cNvSpPr/>
          <p:nvPr/>
        </p:nvSpPr>
        <p:spPr>
          <a:xfrm>
            <a:off x="6544127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741B47"/>
                </a:solidFill>
                <a:latin typeface="Arial"/>
                <a:cs typeface="Arial"/>
                <a:sym typeface="Arial"/>
              </a:rPr>
              <a:t>-15</a:t>
            </a:r>
            <a:endParaRPr sz="1867" b="1" kern="0">
              <a:solidFill>
                <a:srgbClr val="741B47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0" name="Google Shape;570;p53"/>
          <p:cNvSpPr/>
          <p:nvPr/>
        </p:nvSpPr>
        <p:spPr>
          <a:xfrm>
            <a:off x="1550800" y="5582900"/>
            <a:ext cx="1438800" cy="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71" name="Google Shape;571;p53"/>
          <p:cNvCxnSpPr>
            <a:stCxn id="570" idx="2"/>
            <a:endCxn id="558" idx="2"/>
          </p:cNvCxnSpPr>
          <p:nvPr/>
        </p:nvCxnSpPr>
        <p:spPr>
          <a:xfrm rot="-5400000">
            <a:off x="5424000" y="2204300"/>
            <a:ext cx="500400" cy="6808000"/>
          </a:xfrm>
          <a:prstGeom prst="curvedConnector3">
            <a:avLst>
              <a:gd name="adj1" fmla="val -6344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4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77" name="Google Shape;577;p54"/>
          <p:cNvSpPr txBox="1"/>
          <p:nvPr/>
        </p:nvSpPr>
        <p:spPr>
          <a:xfrm>
            <a:off x="748567" y="1924933"/>
            <a:ext cx="4579200" cy="2257437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54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79" name="Google Shape;579;p54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0" name="Google Shape;580;p54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1" name="Google Shape;581;p54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2" name="Google Shape;582;p54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3" name="Google Shape;583;p54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4" name="Google Shape;584;p54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5" name="Google Shape;585;p54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6" name="Google Shape;586;p54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87" name="Google Shape;587;p54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88" name="Google Shape;588;p54"/>
          <p:cNvCxnSpPr>
            <a:endCxn id="579" idx="2"/>
          </p:cNvCxnSpPr>
          <p:nvPr/>
        </p:nvCxnSpPr>
        <p:spPr>
          <a:xfrm rot="10800000" flipH="1">
            <a:off x="6626633" y="2726867"/>
            <a:ext cx="205600" cy="169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4"/>
          <p:cNvCxnSpPr>
            <a:endCxn id="580" idx="2"/>
          </p:cNvCxnSpPr>
          <p:nvPr/>
        </p:nvCxnSpPr>
        <p:spPr>
          <a:xfrm rot="10800000" flipH="1">
            <a:off x="7463300" y="2726867"/>
            <a:ext cx="199600" cy="16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0" name="Google Shape;590;p54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596" name="Google Shape;596;p55"/>
          <p:cNvSpPr txBox="1"/>
          <p:nvPr/>
        </p:nvSpPr>
        <p:spPr>
          <a:xfrm>
            <a:off x="748567" y="1924933"/>
            <a:ext cx="4579200" cy="2544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97" name="Google Shape;597;p55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8" name="Google Shape;598;p55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99" name="Google Shape;599;p55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0" name="Google Shape;600;p55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1" name="Google Shape;601;p55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2" name="Google Shape;602;p55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3" name="Google Shape;603;p55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4" name="Google Shape;604;p55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5" name="Google Shape;605;p55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06" name="Google Shape;606;p55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07" name="Google Shape;607;p55"/>
          <p:cNvCxnSpPr>
            <a:endCxn id="599" idx="2"/>
          </p:cNvCxnSpPr>
          <p:nvPr/>
        </p:nvCxnSpPr>
        <p:spPr>
          <a:xfrm rot="10800000" flipH="1">
            <a:off x="7463300" y="2726867"/>
            <a:ext cx="199600" cy="166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8" name="Google Shape;608;p55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09" name="Google Shape;609;p55"/>
          <p:cNvCxnSpPr>
            <a:endCxn id="608" idx="1"/>
          </p:cNvCxnSpPr>
          <p:nvPr/>
        </p:nvCxnSpPr>
        <p:spPr>
          <a:xfrm>
            <a:off x="2796133" y="4205167"/>
            <a:ext cx="3654800" cy="81320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55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16" name="Google Shape;616;p56"/>
          <p:cNvSpPr txBox="1"/>
          <p:nvPr/>
        </p:nvSpPr>
        <p:spPr>
          <a:xfrm>
            <a:off x="748567" y="1924933"/>
            <a:ext cx="4579200" cy="283208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7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7" name="Google Shape;617;p56"/>
          <p:cNvSpPr/>
          <p:nvPr/>
        </p:nvSpPr>
        <p:spPr>
          <a:xfrm>
            <a:off x="6327300" y="15956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8" name="Google Shape;618;p56"/>
          <p:cNvSpPr/>
          <p:nvPr/>
        </p:nvSpPr>
        <p:spPr>
          <a:xfrm>
            <a:off x="6492433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19" name="Google Shape;619;p56"/>
          <p:cNvSpPr/>
          <p:nvPr/>
        </p:nvSpPr>
        <p:spPr>
          <a:xfrm>
            <a:off x="7323100" y="20472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0" name="Google Shape;620;p56"/>
          <p:cNvSpPr txBox="1"/>
          <p:nvPr/>
        </p:nvSpPr>
        <p:spPr>
          <a:xfrm>
            <a:off x="6452129" y="15824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1" name="Google Shape;621;p56"/>
          <p:cNvSpPr txBox="1"/>
          <p:nvPr/>
        </p:nvSpPr>
        <p:spPr>
          <a:xfrm>
            <a:off x="7264929" y="15604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2" name="Google Shape;622;p56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3" name="Google Shape;623;p56"/>
          <p:cNvSpPr/>
          <p:nvPr/>
        </p:nvSpPr>
        <p:spPr>
          <a:xfrm>
            <a:off x="6285800" y="4226933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4" name="Google Shape;624;p56"/>
          <p:cNvSpPr txBox="1"/>
          <p:nvPr/>
        </p:nvSpPr>
        <p:spPr>
          <a:xfrm>
            <a:off x="6410629" y="421372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5" name="Google Shape;625;p56"/>
          <p:cNvSpPr txBox="1"/>
          <p:nvPr/>
        </p:nvSpPr>
        <p:spPr>
          <a:xfrm>
            <a:off x="7223429" y="4191709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6" name="Google Shape;626;p56"/>
          <p:cNvSpPr txBox="1"/>
          <p:nvPr/>
        </p:nvSpPr>
        <p:spPr>
          <a:xfrm>
            <a:off x="6273900" y="3735067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7" name="Google Shape;627;p56"/>
          <p:cNvSpPr/>
          <p:nvPr/>
        </p:nvSpPr>
        <p:spPr>
          <a:xfrm>
            <a:off x="6450933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28" name="Google Shape;628;p56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Объекты из класса</a:t>
            </a:r>
            <a:endParaRPr/>
          </a:p>
        </p:txBody>
      </p:sp>
      <p:sp>
        <p:nvSpPr>
          <p:cNvPr id="629" name="Google Shape;629;p56"/>
          <p:cNvSpPr/>
          <p:nvPr/>
        </p:nvSpPr>
        <p:spPr>
          <a:xfrm>
            <a:off x="7281600" y="4678567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-8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30" name="Google Shape;630;p56"/>
          <p:cNvCxnSpPr>
            <a:endCxn id="629" idx="1"/>
          </p:cNvCxnSpPr>
          <p:nvPr/>
        </p:nvCxnSpPr>
        <p:spPr>
          <a:xfrm>
            <a:off x="2774000" y="4458367"/>
            <a:ext cx="4507600" cy="560000"/>
          </a:xfrm>
          <a:prstGeom prst="straightConnector1">
            <a:avLst/>
          </a:prstGeom>
          <a:noFill/>
          <a:ln w="1905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36" name="Google Shape;636;p57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Конструктор класса</a:t>
            </a:r>
            <a:endParaRPr/>
          </a:p>
        </p:txBody>
      </p:sp>
      <p:sp>
        <p:nvSpPr>
          <p:cNvPr id="637" name="Google Shape;637;p57"/>
          <p:cNvSpPr txBox="1"/>
          <p:nvPr/>
        </p:nvSpPr>
        <p:spPr>
          <a:xfrm>
            <a:off x="748567" y="1924933"/>
            <a:ext cx="2818000" cy="2544759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Point()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point1.x =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endParaRPr sz="1867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8" name="Google Shape;638;p57"/>
          <p:cNvSpPr txBox="1"/>
          <p:nvPr/>
        </p:nvSpPr>
        <p:spPr>
          <a:xfrm>
            <a:off x="4947667" y="1924934"/>
            <a:ext cx="4277200" cy="2832082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b="1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Point(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(point1.x)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10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(point1.y)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-8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9" name="Google Shape;639;p57"/>
          <p:cNvSpPr/>
          <p:nvPr/>
        </p:nvSpPr>
        <p:spPr>
          <a:xfrm>
            <a:off x="3863833" y="2917133"/>
            <a:ext cx="891600" cy="5120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D9EAD3"/>
          </a:solidFill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8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45" name="Google Shape;645;p58"/>
          <p:cNvSpPr txBox="1">
            <a:spLocks noGrp="1"/>
          </p:cNvSpPr>
          <p:nvPr>
            <p:ph type="body" idx="1"/>
          </p:nvPr>
        </p:nvSpPr>
        <p:spPr>
          <a:xfrm>
            <a:off x="677335" y="1103764"/>
            <a:ext cx="8596800" cy="86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Конструктор класса</a:t>
            </a:r>
            <a:endParaRPr/>
          </a:p>
        </p:txBody>
      </p:sp>
      <p:sp>
        <p:nvSpPr>
          <p:cNvPr id="646" name="Google Shape;646;p58"/>
          <p:cNvSpPr txBox="1"/>
          <p:nvPr/>
        </p:nvSpPr>
        <p:spPr>
          <a:xfrm>
            <a:off x="677333" y="1858900"/>
            <a:ext cx="4277200" cy="2544759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b="1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b="1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b="1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7" name="Google Shape;647;p58"/>
          <p:cNvSpPr/>
          <p:nvPr/>
        </p:nvSpPr>
        <p:spPr>
          <a:xfrm>
            <a:off x="6327300" y="1595633"/>
            <a:ext cx="2148800" cy="11036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6315400" y="1103767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49" name="Google Shape;649;p58"/>
          <p:cNvSpPr/>
          <p:nvPr/>
        </p:nvSpPr>
        <p:spPr>
          <a:xfrm>
            <a:off x="6516767" y="1750267"/>
            <a:ext cx="1695200" cy="8036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конструктор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0" name="Google Shape;650;p58"/>
          <p:cNvSpPr/>
          <p:nvPr/>
        </p:nvSpPr>
        <p:spPr>
          <a:xfrm>
            <a:off x="5937751" y="3984767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1" name="Google Shape;651;p58"/>
          <p:cNvSpPr txBox="1"/>
          <p:nvPr/>
        </p:nvSpPr>
        <p:spPr>
          <a:xfrm>
            <a:off x="6062579" y="3971558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2" name="Google Shape;652;p58"/>
          <p:cNvSpPr txBox="1"/>
          <p:nvPr/>
        </p:nvSpPr>
        <p:spPr>
          <a:xfrm>
            <a:off x="6875379" y="3949542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3" name="Google Shape;653;p58"/>
          <p:cNvSpPr txBox="1"/>
          <p:nvPr/>
        </p:nvSpPr>
        <p:spPr>
          <a:xfrm>
            <a:off x="5925851" y="3492900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4" name="Google Shape;654;p58"/>
          <p:cNvSpPr/>
          <p:nvPr/>
        </p:nvSpPr>
        <p:spPr>
          <a:xfrm>
            <a:off x="6102884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10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5" name="Google Shape;655;p58"/>
          <p:cNvSpPr/>
          <p:nvPr/>
        </p:nvSpPr>
        <p:spPr>
          <a:xfrm>
            <a:off x="6933551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FF"/>
                </a:solidFill>
                <a:latin typeface="Arial"/>
                <a:cs typeface="Arial"/>
                <a:sym typeface="Arial"/>
              </a:rPr>
              <a:t>-8</a:t>
            </a:r>
            <a:endParaRPr sz="1867" b="1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6" name="Google Shape;656;p58"/>
          <p:cNvSpPr/>
          <p:nvPr/>
        </p:nvSpPr>
        <p:spPr>
          <a:xfrm>
            <a:off x="8111384" y="3984767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7" name="Google Shape;657;p58"/>
          <p:cNvSpPr txBox="1"/>
          <p:nvPr/>
        </p:nvSpPr>
        <p:spPr>
          <a:xfrm>
            <a:off x="8236212" y="3971558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8" name="Google Shape;658;p58"/>
          <p:cNvSpPr txBox="1"/>
          <p:nvPr/>
        </p:nvSpPr>
        <p:spPr>
          <a:xfrm>
            <a:off x="9049012" y="3949542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59" name="Google Shape;659;p58"/>
          <p:cNvSpPr txBox="1"/>
          <p:nvPr/>
        </p:nvSpPr>
        <p:spPr>
          <a:xfrm>
            <a:off x="8099484" y="3492900"/>
            <a:ext cx="1308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</a:t>
            </a:r>
            <a:endParaRPr sz="1867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0" name="Google Shape;660;p58"/>
          <p:cNvSpPr/>
          <p:nvPr/>
        </p:nvSpPr>
        <p:spPr>
          <a:xfrm>
            <a:off x="8276517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61" name="Google Shape;661;p58"/>
          <p:cNvSpPr/>
          <p:nvPr/>
        </p:nvSpPr>
        <p:spPr>
          <a:xfrm>
            <a:off x="9107184" y="4436400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38761D"/>
                </a:solidFill>
                <a:latin typeface="Arial"/>
                <a:cs typeface="Arial"/>
                <a:sym typeface="Arial"/>
              </a:rPr>
              <a:t>5</a:t>
            </a:r>
            <a:endParaRPr sz="1867" b="1" kern="0">
              <a:solidFill>
                <a:srgbClr val="38761D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62" name="Google Shape;662;p58"/>
          <p:cNvCxnSpPr>
            <a:endCxn id="649" idx="1"/>
          </p:cNvCxnSpPr>
          <p:nvPr/>
        </p:nvCxnSpPr>
        <p:spPr>
          <a:xfrm rot="10800000" flipH="1">
            <a:off x="3973967" y="2152067"/>
            <a:ext cx="2542800" cy="184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3" name="Google Shape;663;p58"/>
          <p:cNvCxnSpPr>
            <a:stCxn id="649" idx="2"/>
            <a:endCxn id="653" idx="0"/>
          </p:cNvCxnSpPr>
          <p:nvPr/>
        </p:nvCxnSpPr>
        <p:spPr>
          <a:xfrm flipH="1">
            <a:off x="6579851" y="2553867"/>
            <a:ext cx="784516" cy="93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4" name="Google Shape;664;p58"/>
          <p:cNvCxnSpPr>
            <a:stCxn id="649" idx="2"/>
            <a:endCxn id="659" idx="0"/>
          </p:cNvCxnSpPr>
          <p:nvPr/>
        </p:nvCxnSpPr>
        <p:spPr>
          <a:xfrm>
            <a:off x="7364367" y="2553867"/>
            <a:ext cx="1389117" cy="93903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1" y="532024"/>
            <a:ext cx="10783838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Модуль. Наследование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553784" y="1614808"/>
            <a:ext cx="1052589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Принцип утиной типизации.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Понятия базового класса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Функция </a:t>
            </a:r>
            <a:r>
              <a:rPr lang="ru-RU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isinstance</a:t>
            </a: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 и ее применение.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Практикум: Создание производного класса, применение экземпляров базового и производного класса.</a:t>
            </a:r>
          </a:p>
          <a:p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70" name="Google Shape;670;p59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Пользовательский тип данных</a:t>
            </a:r>
            <a:endParaRPr/>
          </a:p>
        </p:txBody>
      </p:sp>
      <p:sp>
        <p:nvSpPr>
          <p:cNvPr id="671" name="Google Shape;671;p59"/>
          <p:cNvSpPr txBox="1"/>
          <p:nvPr/>
        </p:nvSpPr>
        <p:spPr>
          <a:xfrm>
            <a:off x="677333" y="1858901"/>
            <a:ext cx="5762400" cy="311940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Пользовательский тип данных</a:t>
            </a:r>
            <a:endParaRPr/>
          </a:p>
        </p:txBody>
      </p:sp>
      <p:sp>
        <p:nvSpPr>
          <p:cNvPr id="678" name="Google Shape;678;p60"/>
          <p:cNvSpPr txBox="1"/>
          <p:nvPr/>
        </p:nvSpPr>
        <p:spPr>
          <a:xfrm>
            <a:off x="677333" y="1858901"/>
            <a:ext cx="5762400" cy="311940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(point2))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&lt;class '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'&gt;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79" name="Google Shape;679;p60"/>
          <p:cNvSpPr txBox="1"/>
          <p:nvPr/>
        </p:nvSpPr>
        <p:spPr>
          <a:xfrm>
            <a:off x="6832467" y="1862568"/>
            <a:ext cx="5162800" cy="2832082"/>
          </a:xfrm>
          <a:prstGeom prst="rect">
            <a:avLst/>
          </a:prstGeom>
          <a:noFill/>
          <a:ln w="9525" cap="flat" cmpd="sng">
            <a:solidFill>
              <a:srgbClr val="3D85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my_dict = {}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my_dict =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dict()</a:t>
            </a:r>
            <a:endParaRPr sz="1867" b="1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...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my_list = []  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my_dict = </a:t>
            </a:r>
            <a:r>
              <a:rPr lang="ru" sz="1867" b="1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en-US" sz="2400" dirty="0"/>
              <a:t>__str__  __</a:t>
            </a:r>
            <a:r>
              <a:rPr lang="en-US" sz="2400" dirty="0" err="1"/>
              <a:t>repr</a:t>
            </a:r>
            <a:r>
              <a:rPr lang="en-US" sz="2400" dirty="0"/>
              <a:t>__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677333" y="2145126"/>
            <a:ext cx="10133235" cy="3323946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sz="2400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sz="2400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sz="2400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sz="2400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sz="2400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en-US" sz="2400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altLang="ru-RU" sz="28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def </a:t>
            </a:r>
            <a:r>
              <a:rPr lang="en-US" altLang="ru-RU" sz="280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__str__</a:t>
            </a: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en-US" altLang="ru-RU" sz="280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):</a:t>
            </a:r>
            <a:b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altLang="ru-RU" sz="28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lang="en-US" altLang="ru-RU" sz="28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f'</a:t>
            </a:r>
            <a:r>
              <a:rPr lang="ru-RU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Точка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: 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ru-RU" sz="28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.__x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r>
              <a:rPr lang="en-US" altLang="ru-RU" sz="28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self</a:t>
            </a:r>
            <a:r>
              <a:rPr lang="en-US" altLang="ru-RU" sz="28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.__y</a:t>
            </a:r>
            <a:r>
              <a:rPr lang="en-US" altLang="ru-RU" sz="2800" dirty="0">
                <a:solidFill>
                  <a:srgbClr val="0037A6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lang="en-US" altLang="ru-RU" sz="2800" dirty="0">
                <a:solidFill>
                  <a:srgbClr val="067D17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ru-RU" altLang="ru-RU" sz="2400" dirty="0"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ru-RU" altLang="ru-RU" sz="5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400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072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741810" y="180179"/>
            <a:ext cx="2906525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Геттеры-сеттеры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Open Sans" panose="020B0606030504020204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3521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592529" y="180179"/>
            <a:ext cx="4269657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Геттер </a:t>
            </a:r>
            <a:r>
              <a:rPr lang="en-US" sz="2400" dirty="0"/>
              <a:t>(property)</a:t>
            </a:r>
            <a:endParaRPr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6399707" y="1070892"/>
            <a:ext cx="5590730" cy="4616608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465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100254" y="261600"/>
            <a:ext cx="4046248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466735" y="1010286"/>
            <a:ext cx="6725265" cy="5847714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.__x,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set_coords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x, y):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.__y = y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property(</a:t>
            </a:r>
            <a:r>
              <a:rPr lang="en-US" altLang="ru-RU" sz="2000" dirty="0" err="1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get_coords,set_coords</a:t>
            </a:r>
            <a:r>
              <a:rPr lang="en-US" altLang="ru-RU" sz="2000" dirty="0">
                <a:solidFill>
                  <a:srgbClr val="0808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ru-RU" sz="200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A.coords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2566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17795" y="180179"/>
            <a:ext cx="169715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6096000" y="261600"/>
            <a:ext cx="4757449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 err="1"/>
              <a:t>Геттер+сеттер</a:t>
            </a:r>
            <a:r>
              <a:rPr lang="ru-RU" sz="2400" dirty="0"/>
              <a:t> (</a:t>
            </a:r>
            <a:r>
              <a:rPr lang="en-US" sz="2400" dirty="0"/>
              <a:t>@property)</a:t>
            </a:r>
          </a:p>
        </p:txBody>
      </p:sp>
      <p:sp>
        <p:nvSpPr>
          <p:cNvPr id="678" name="Google Shape;678;p60"/>
          <p:cNvSpPr txBox="1"/>
          <p:nvPr/>
        </p:nvSpPr>
        <p:spPr>
          <a:xfrm>
            <a:off x="483693" y="1089352"/>
            <a:ext cx="4661582" cy="163117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class </a:t>
            </a:r>
            <a:r>
              <a:rPr lang="en-US" kern="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Point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</a:t>
            </a:r>
            <a:r>
              <a:rPr lang="en-US" kern="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def 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 err="1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init</a:t>
            </a:r>
            <a:r>
              <a:rPr lang="en-US" kern="0" dirty="0">
                <a:solidFill>
                  <a:srgbClr val="B200B2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(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, x, y):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x = x</a:t>
            </a:r>
          </a:p>
          <a:p>
            <a:pPr defTabSz="1219170">
              <a:buClr>
                <a:srgbClr val="000000"/>
              </a:buClr>
            </a:pP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</a:t>
            </a:r>
            <a:r>
              <a:rPr lang="en-US" kern="0" dirty="0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self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.</a:t>
            </a:r>
            <a:r>
              <a:rPr lang="ru-RU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__</a:t>
            </a:r>
            <a:r>
              <a:rPr lang="en-US" kern="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y = y</a:t>
            </a:r>
          </a:p>
          <a:p>
            <a:pPr defTabSz="1219170">
              <a:buClr>
                <a:srgbClr val="000000"/>
              </a:buClr>
            </a:pPr>
            <a:endParaRPr lang="en-US" kern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5687962" y="1305254"/>
            <a:ext cx="6241572" cy="4555053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property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x.setter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x):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.__x = x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=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8" name="Google Shape;677;p60">
            <a:extLst>
              <a:ext uri="{FF2B5EF4-FFF2-40B4-BE49-F238E27FC236}">
                <a16:creationId xmlns:a16="http://schemas.microsoft.com/office/drawing/2014/main" id="{0D020AAC-5000-4308-960C-629EE6C6C234}"/>
              </a:ext>
            </a:extLst>
          </p:cNvPr>
          <p:cNvSpPr txBox="1">
            <a:spLocks/>
          </p:cNvSpPr>
          <p:nvPr/>
        </p:nvSpPr>
        <p:spPr>
          <a:xfrm>
            <a:off x="1060247" y="3214396"/>
            <a:ext cx="3747728" cy="1846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None/>
              <a:defRPr sz="20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None/>
              <a:defRPr sz="18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None/>
              <a:defRPr sz="1467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public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protected</a:t>
            </a:r>
          </a:p>
          <a:p>
            <a:pPr marL="342900" indent="-342900" defTabSz="914400">
              <a:buFont typeface="Wingdings" panose="05000000000000000000" pitchFamily="2" charset="2"/>
              <a:buChar char="q"/>
            </a:pPr>
            <a:r>
              <a:rPr lang="en-US" sz="2400" kern="0" dirty="0"/>
              <a:t>private</a:t>
            </a:r>
            <a:endParaRPr lang="ru-RU" sz="2400" kern="0" dirty="0"/>
          </a:p>
        </p:txBody>
      </p:sp>
    </p:spTree>
    <p:extLst>
      <p:ext uri="{BB962C8B-B14F-4D97-AF65-F5344CB8AC3E}">
        <p14:creationId xmlns:p14="http://schemas.microsoft.com/office/powerpoint/2010/main" val="39683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0"/>
          <p:cNvSpPr txBox="1">
            <a:spLocks noGrp="1"/>
          </p:cNvSpPr>
          <p:nvPr>
            <p:ph type="title"/>
          </p:nvPr>
        </p:nvSpPr>
        <p:spPr>
          <a:xfrm>
            <a:off x="6853084" y="125031"/>
            <a:ext cx="4868605" cy="743242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 dirty="0"/>
              <a:t>Класс</a:t>
            </a:r>
            <a:r>
              <a:rPr lang="en-US" dirty="0"/>
              <a:t> @</a:t>
            </a:r>
            <a:r>
              <a:rPr lang="en-US" dirty="0" err="1"/>
              <a:t>dataclass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body" idx="1"/>
          </p:nvPr>
        </p:nvSpPr>
        <p:spPr>
          <a:xfrm>
            <a:off x="7275732" y="2862744"/>
            <a:ext cx="4023308" cy="1132511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-RU" sz="2400" dirty="0"/>
              <a:t>Вычисляемые свойства</a:t>
            </a:r>
          </a:p>
          <a:p>
            <a:pPr marL="0" indent="0"/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4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4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endParaRPr lang="en-US" sz="2400" dirty="0"/>
          </a:p>
        </p:txBody>
      </p:sp>
      <p:sp>
        <p:nvSpPr>
          <p:cNvPr id="678" name="Google Shape;678;p60"/>
          <p:cNvSpPr txBox="1"/>
          <p:nvPr/>
        </p:nvSpPr>
        <p:spPr>
          <a:xfrm>
            <a:off x="691537" y="288300"/>
            <a:ext cx="5945237" cy="2769949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dataclasses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ru-RU" altLang="ru-RU" sz="2000" dirty="0" err="1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dataclass</a:t>
            </a:r>
            <a:br>
              <a:rPr lang="ru-RU" altLang="ru-RU" sz="2000" dirty="0">
                <a:solidFill>
                  <a:srgbClr val="9E880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x: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b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y: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5" name="Google Shape;678;p60">
            <a:extLst>
              <a:ext uri="{FF2B5EF4-FFF2-40B4-BE49-F238E27FC236}">
                <a16:creationId xmlns:a16="http://schemas.microsoft.com/office/drawing/2014/main" id="{56D70005-BE46-4E6C-93D0-DCD96C1EAC17}"/>
              </a:ext>
            </a:extLst>
          </p:cNvPr>
          <p:cNvSpPr txBox="1"/>
          <p:nvPr/>
        </p:nvSpPr>
        <p:spPr>
          <a:xfrm>
            <a:off x="803789" y="4509581"/>
            <a:ext cx="9158748" cy="1477287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000" dirty="0" err="1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ru-RU" altLang="ru-RU" sz="2000" dirty="0">
                <a:solidFill>
                  <a:srgbClr val="0033B3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 err="1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post_init</a:t>
            </a:r>
            <a:r>
              <a:rPr lang="ru-RU" altLang="ru-RU" sz="2000" dirty="0">
                <a:solidFill>
                  <a:srgbClr val="00627A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.x,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.x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ru-RU" altLang="ru-RU" sz="2000" dirty="0" err="1">
                <a:solidFill>
                  <a:srgbClr val="94558D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ru-RU" altLang="ru-RU" sz="2000" dirty="0" err="1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.y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ru-RU" altLang="ru-RU" sz="2000" dirty="0">
                <a:solidFill>
                  <a:srgbClr val="080808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** </a:t>
            </a:r>
            <a:r>
              <a:rPr lang="ru-RU" altLang="ru-RU" sz="2000" dirty="0">
                <a:solidFill>
                  <a:srgbClr val="1750EB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endParaRPr lang="ru-RU" altLang="ru-RU" sz="4400" dirty="0"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1219170">
              <a:buClr>
                <a:srgbClr val="000000"/>
              </a:buClr>
            </a:pPr>
            <a:endParaRPr lang="en-US" sz="2000" kern="0" dirty="0">
              <a:solidFill>
                <a:srgbClr val="080808"/>
              </a:solidFill>
              <a:highlight>
                <a:srgbClr val="FFFFFF"/>
              </a:highlight>
              <a:latin typeface="Courier New" panose="02070309020205020404" pitchFamily="49" charset="0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574C13-9EBC-4DE3-A90A-E097FB764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20B023-B2BB-4E0B-BBCF-88517AE0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25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62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sp>
        <p:nvSpPr>
          <p:cNvPr id="691" name="Google Shape;691;p62"/>
          <p:cNvSpPr txBox="1">
            <a:spLocks noGrp="1"/>
          </p:cNvSpPr>
          <p:nvPr>
            <p:ph type="body" idx="2"/>
          </p:nvPr>
        </p:nvSpPr>
        <p:spPr>
          <a:xfrm>
            <a:off x="3626300" y="1103597"/>
            <a:ext cx="40388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Класс- </a:t>
            </a:r>
            <a:r>
              <a:rPr lang="ru" b="0"/>
              <a:t>чертеж для объекта</a:t>
            </a:r>
            <a:endParaRPr b="0"/>
          </a:p>
        </p:txBody>
      </p:sp>
      <p:pic>
        <p:nvPicPr>
          <p:cNvPr id="692" name="Google Shape;6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67" y="1103601"/>
            <a:ext cx="2891867" cy="26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2"/>
          <p:cNvSpPr txBox="1">
            <a:spLocks noGrp="1"/>
          </p:cNvSpPr>
          <p:nvPr>
            <p:ph type="body" idx="2"/>
          </p:nvPr>
        </p:nvSpPr>
        <p:spPr>
          <a:xfrm>
            <a:off x="677333" y="3888433"/>
            <a:ext cx="8141200" cy="6720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>
                <a:solidFill>
                  <a:srgbClr val="0B5394"/>
                </a:solidFill>
              </a:rPr>
              <a:t>Объекты - “</a:t>
            </a:r>
            <a:r>
              <a:rPr lang="ru" b="0"/>
              <a:t>детали” создаваемые на основании класса (Чертежа”)</a:t>
            </a:r>
            <a:endParaRPr b="0"/>
          </a:p>
        </p:txBody>
      </p:sp>
      <p:pic>
        <p:nvPicPr>
          <p:cNvPr id="695" name="Google Shape;6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85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967" y="4635068"/>
            <a:ext cx="1623333" cy="15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685;p61">
            <a:extLst>
              <a:ext uri="{FF2B5EF4-FFF2-40B4-BE49-F238E27FC236}">
                <a16:creationId xmlns:a16="http://schemas.microsoft.com/office/drawing/2014/main" id="{59F2721A-3068-4B83-B0BF-41298678BE6C}"/>
              </a:ext>
            </a:extLst>
          </p:cNvPr>
          <p:cNvSpPr txBox="1">
            <a:spLocks/>
          </p:cNvSpPr>
          <p:nvPr/>
        </p:nvSpPr>
        <p:spPr>
          <a:xfrm>
            <a:off x="6682967" y="551800"/>
            <a:ext cx="5002636" cy="43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400" b="1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marR="0" lvl="1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2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marR="0" lvl="2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11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marR="0" lvl="3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marR="0" lvl="4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marR="0" lvl="5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4267093" marR="0" lvl="6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4876678" marR="0" lvl="7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5486263" marR="0" lvl="8" indent="-397923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indent="0" defTabSz="914400">
              <a:buFont typeface="Noto Sans Symbols"/>
              <a:buNone/>
            </a:pPr>
            <a:r>
              <a:rPr lang="ru-RU" sz="2400" kern="0" dirty="0">
                <a:solidFill>
                  <a:srgbClr val="0000F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Объектно-ориентрованное программирование (ООП)</a:t>
            </a:r>
            <a:r>
              <a:rPr lang="ru-RU" sz="2400" b="0" kern="0" dirty="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— методология программирования, основанная на представлении программы в виде совокупности объектов, каждый из которых является экземпляром определенного класса.</a:t>
            </a:r>
            <a:endParaRPr lang="ru-RU" sz="2400" kern="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Основы ООП</a:t>
            </a:r>
            <a:endParaRPr/>
          </a:p>
        </p:txBody>
      </p:sp>
      <p:pic>
        <p:nvPicPr>
          <p:cNvPr id="703" name="Google Shape;7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67" y="1292900"/>
            <a:ext cx="9074101" cy="5117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8A84830-ABEE-422E-8401-3A96370596CF}"/>
              </a:ext>
            </a:extLst>
          </p:cNvPr>
          <p:cNvSpPr/>
          <p:nvPr/>
        </p:nvSpPr>
        <p:spPr>
          <a:xfrm>
            <a:off x="434565" y="486934"/>
            <a:ext cx="9261695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800" b="1" dirty="0">
                <a:solidFill>
                  <a:srgbClr val="C00000"/>
                </a:solidFill>
                <a:latin typeface="Helvetica Neue"/>
              </a:rPr>
              <a:t>На прошлом занятии</a:t>
            </a:r>
            <a:r>
              <a:rPr lang="en-US" sz="2800" b="1" dirty="0">
                <a:solidFill>
                  <a:srgbClr val="C00000"/>
                </a:solidFill>
                <a:latin typeface="Open Sans" panose="020B0606030504020204"/>
              </a:rPr>
              <a:t>: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Класс — тип данных описывающий объект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Объект — тип данных, экземпляр класса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Метод объекта — сообщение, с помощью которого объекты общаются друг с другом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Атрибут объекта — хранилище текущего состояния объекта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Свойство объекта — интерфейс доступа к атрибутам объекта</a:t>
            </a:r>
          </a:p>
          <a:p>
            <a:pPr marL="514350" indent="-51435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800" b="1" dirty="0">
                <a:solidFill>
                  <a:srgbClr val="05386C"/>
                </a:solidFill>
                <a:latin typeface="Helvetica Neue"/>
              </a:rPr>
              <a:t>Класс — самостоятельный тип. Может иметь свои методы и атрибуты</a:t>
            </a:r>
            <a:endParaRPr lang="ru-RU" sz="2800" b="1" i="0" dirty="0">
              <a:solidFill>
                <a:srgbClr val="05386C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282126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4"/>
          <p:cNvSpPr txBox="1">
            <a:spLocks noGrp="1"/>
          </p:cNvSpPr>
          <p:nvPr>
            <p:ph type="title"/>
          </p:nvPr>
        </p:nvSpPr>
        <p:spPr>
          <a:xfrm>
            <a:off x="677325" y="469575"/>
            <a:ext cx="9334000" cy="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ru"/>
              <a:t>Мини-практика</a:t>
            </a:r>
            <a:endParaRPr/>
          </a:p>
        </p:txBody>
      </p:sp>
      <p:sp>
        <p:nvSpPr>
          <p:cNvPr id="709" name="Google Shape;709;p64"/>
          <p:cNvSpPr txBox="1"/>
          <p:nvPr/>
        </p:nvSpPr>
        <p:spPr>
          <a:xfrm>
            <a:off x="1153875" y="2041200"/>
            <a:ext cx="8996800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Смотрим задание на github’е “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Module-1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practice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ru" sz="2000" kern="0">
                <a:solidFill>
                  <a:srgbClr val="2681C4"/>
                </a:solidFill>
                <a:latin typeface="Open Sans"/>
                <a:ea typeface="Open Sans"/>
                <a:cs typeface="Open Sans"/>
                <a:sym typeface="Open Sans"/>
              </a:rPr>
              <a:t>points/</a:t>
            </a: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Выполняем первую задачу </a:t>
            </a:r>
            <a:r>
              <a:rPr lang="ru" sz="2000" b="1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01_distance.py</a:t>
            </a:r>
            <a:endParaRPr sz="2000" b="1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Отрабатываем новые инструменты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buClr>
                <a:srgbClr val="000000"/>
              </a:buClr>
            </a:pPr>
            <a:r>
              <a:rPr lang="ru" sz="2000" kern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rPr>
              <a:t>Спрашиваем</a:t>
            </a: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30000"/>
              </a:lnSpc>
              <a:spcBef>
                <a:spcPts val="1067"/>
              </a:spcBef>
              <a:buClr>
                <a:srgbClr val="2681C4"/>
              </a:buClr>
              <a:buSzPts val="1200"/>
            </a:pPr>
            <a:endParaRPr sz="2000" kern="0">
              <a:solidFill>
                <a:srgbClr val="26262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0" name="Google Shape;710;p64"/>
          <p:cNvSpPr txBox="1"/>
          <p:nvPr/>
        </p:nvSpPr>
        <p:spPr>
          <a:xfrm>
            <a:off x="634251" y="1500075"/>
            <a:ext cx="6952000" cy="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ru" sz="2267" b="1" kern="0">
                <a:solidFill>
                  <a:srgbClr val="2681C4"/>
                </a:solidFill>
                <a:latin typeface="Open Sans"/>
                <a:ea typeface="Open Sans"/>
                <a:cs typeface="Open Sans"/>
                <a:sym typeface="Open Sans"/>
              </a:rPr>
              <a:t>План:</a:t>
            </a:r>
            <a:endParaRPr sz="2000" b="1" kern="0">
              <a:solidFill>
                <a:srgbClr val="2681C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1" name="Google Shape;71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0349" y="1159326"/>
            <a:ext cx="1101375" cy="1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75" y="2144453"/>
            <a:ext cx="223200" cy="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375" y="2550835"/>
            <a:ext cx="223200" cy="2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621" y="3305654"/>
            <a:ext cx="305311" cy="22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511" y="2933617"/>
            <a:ext cx="223200" cy="2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4"/>
          <p:cNvSpPr/>
          <p:nvPr/>
        </p:nvSpPr>
        <p:spPr>
          <a:xfrm>
            <a:off x="2063453" y="4989861"/>
            <a:ext cx="88000" cy="88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17" name="Google Shape;717;p64"/>
          <p:cNvSpPr/>
          <p:nvPr/>
        </p:nvSpPr>
        <p:spPr>
          <a:xfrm>
            <a:off x="3178285" y="4352109"/>
            <a:ext cx="88000" cy="880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718" name="Google Shape;718;p64"/>
          <p:cNvCxnSpPr>
            <a:stCxn id="716" idx="5"/>
            <a:endCxn id="717" idx="3"/>
          </p:cNvCxnSpPr>
          <p:nvPr/>
        </p:nvCxnSpPr>
        <p:spPr>
          <a:xfrm rot="10800000" flipH="1">
            <a:off x="2138567" y="4427375"/>
            <a:ext cx="1052800" cy="6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9" name="Google Shape;719;p64"/>
          <p:cNvSpPr txBox="1"/>
          <p:nvPr/>
        </p:nvSpPr>
        <p:spPr>
          <a:xfrm rot="-1745876">
            <a:off x="1997195" y="4260642"/>
            <a:ext cx="1335791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distance</a:t>
            </a:r>
            <a:endParaRPr sz="1867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0" name="Google Shape;720;p64"/>
          <p:cNvSpPr txBox="1"/>
          <p:nvPr/>
        </p:nvSpPr>
        <p:spPr>
          <a:xfrm>
            <a:off x="1611100" y="5936133"/>
            <a:ext cx="105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6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point1</a:t>
            </a:r>
            <a:endParaRPr sz="16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1" name="Google Shape;721;p64"/>
          <p:cNvSpPr txBox="1"/>
          <p:nvPr/>
        </p:nvSpPr>
        <p:spPr>
          <a:xfrm>
            <a:off x="3178300" y="5443733"/>
            <a:ext cx="10528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600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point2</a:t>
            </a:r>
            <a:endParaRPr sz="1600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2" name="Google Shape;722;p64"/>
          <p:cNvCxnSpPr>
            <a:stCxn id="720" idx="0"/>
          </p:cNvCxnSpPr>
          <p:nvPr/>
        </p:nvCxnSpPr>
        <p:spPr>
          <a:xfrm flipH="1" flipV="1">
            <a:off x="2110700" y="5083333"/>
            <a:ext cx="26800" cy="8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23" name="Google Shape;723;p64"/>
          <p:cNvCxnSpPr>
            <a:stCxn id="721" idx="0"/>
          </p:cNvCxnSpPr>
          <p:nvPr/>
        </p:nvCxnSpPr>
        <p:spPr>
          <a:xfrm flipH="1" flipV="1">
            <a:off x="3230700" y="4454133"/>
            <a:ext cx="474000" cy="9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29" name="Google Shape;729;p65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0" name="Google Shape;730;p65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736" name="Google Shape;736;p66"/>
          <p:cNvSpPr txBox="1">
            <a:spLocks noGrp="1"/>
          </p:cNvSpPr>
          <p:nvPr>
            <p:ph type="body" idx="1"/>
          </p:nvPr>
        </p:nvSpPr>
        <p:spPr>
          <a:xfrm>
            <a:off x="677333" y="1103765"/>
            <a:ext cx="8596800" cy="5804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Список объектов</a:t>
            </a:r>
            <a:endParaRPr/>
          </a:p>
        </p:txBody>
      </p:sp>
      <p:sp>
        <p:nvSpPr>
          <p:cNvPr id="737" name="Google Shape;737;p66"/>
          <p:cNvSpPr txBox="1"/>
          <p:nvPr/>
        </p:nvSpPr>
        <p:spPr>
          <a:xfrm>
            <a:off x="677333" y="1858900"/>
            <a:ext cx="5762400" cy="4556015"/>
          </a:xfrm>
          <a:prstGeom prst="rect">
            <a:avLst/>
          </a:prstGeom>
          <a:noFill/>
          <a:ln w="952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[]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point1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(point1)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point2 = Point(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.append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(point2)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033B3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66"/>
          <p:cNvSpPr txBox="1"/>
          <p:nvPr/>
        </p:nvSpPr>
        <p:spPr>
          <a:xfrm>
            <a:off x="6629267" y="1862568"/>
            <a:ext cx="5402400" cy="2832082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1867" b="1" ker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1867" kern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 </a:t>
            </a:r>
            <a:r>
              <a:rPr lang="ru" sz="1867" kern="0">
                <a:solidFill>
                  <a:srgbClr val="B200B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__init__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x, y):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 = x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ru" sz="1867" kern="0">
                <a:solidFill>
                  <a:srgbClr val="94558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.y = y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 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-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ru" sz="1867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points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b="1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9" name="Google Shape;739;p66"/>
          <p:cNvSpPr/>
          <p:nvPr/>
        </p:nvSpPr>
        <p:spPr>
          <a:xfrm>
            <a:off x="6538767" y="4799500"/>
            <a:ext cx="1048000" cy="8696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D9EAD3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1" y="532024"/>
            <a:ext cx="10783838" cy="747543"/>
          </a:xfrm>
        </p:spPr>
        <p:txBody>
          <a:bodyPr/>
          <a:lstStyle/>
          <a:p>
            <a:r>
              <a:rPr lang="ru-RU" sz="4400" dirty="0">
                <a:latin typeface="Yandex Sans Text Light" panose="02000000000000000000" pitchFamily="2" charset="-52"/>
              </a:rPr>
              <a:t>Модуль 2. Наследование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553784" y="1614808"/>
            <a:ext cx="1052589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Принцип утиной типизации.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Понятия базового класса и производного класса.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Функция </a:t>
            </a:r>
            <a:r>
              <a:rPr lang="ru-RU" sz="4000" dirty="0" err="1">
                <a:solidFill>
                  <a:srgbClr val="FFFF00"/>
                </a:solidFill>
                <a:latin typeface="Yandex Sans Text Light" panose="02000000000000000000" pitchFamily="2" charset="-52"/>
              </a:rPr>
              <a:t>isinstance</a:t>
            </a: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 и ее применение.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Практикум: Создание производного класса, применение экземпляров базового и производного класса.</a:t>
            </a:r>
          </a:p>
          <a:p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10889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08269"/>
            <a:ext cx="10515600" cy="1325563"/>
          </a:xfrm>
        </p:spPr>
        <p:txBody>
          <a:bodyPr/>
          <a:lstStyle/>
          <a:p>
            <a:r>
              <a:rPr lang="ru-RU" dirty="0"/>
              <a:t>Наследование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533832"/>
            <a:ext cx="10739284" cy="4643131"/>
          </a:xfrm>
        </p:spPr>
        <p:txBody>
          <a:bodyPr/>
          <a:lstStyle/>
          <a:p>
            <a:r>
              <a:rPr lang="ru-RU" dirty="0"/>
              <a:t>Наследование – одно из фундаментальных понятий ООП.</a:t>
            </a:r>
          </a:p>
          <a:p>
            <a:r>
              <a:rPr lang="ru-RU" dirty="0"/>
              <a:t>Класс может быть производным от другого класса. При этом он и его объекты наследуют все свойства родительского класса.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class Bird():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базовый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def fly(self):</a:t>
            </a:r>
          </a:p>
          <a:p>
            <a:pPr lvl="1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        print("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летит")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class Duck(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Bird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):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производный</a:t>
            </a:r>
            <a:endParaRPr lang="en-US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def quack(self):</a:t>
            </a:r>
          </a:p>
          <a:p>
            <a:pPr lvl="1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        print('</a:t>
            </a:r>
            <a:r>
              <a:rPr lang="ru-RU" dirty="0" err="1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кря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  <a:latin typeface="Consolas" pitchFamily="49" charset="0"/>
              </a:rPr>
              <a:t>!')</a:t>
            </a:r>
          </a:p>
          <a:p>
            <a:r>
              <a:rPr lang="en-US" dirty="0"/>
              <a:t>Bird – </a:t>
            </a:r>
            <a:r>
              <a:rPr lang="ru-RU" dirty="0"/>
              <a:t>это базовый (родительский, базовый, </a:t>
            </a:r>
            <a:r>
              <a:rPr lang="en-US" dirty="0"/>
              <a:t>parent) </a:t>
            </a:r>
            <a:r>
              <a:rPr lang="ru-RU" dirty="0"/>
              <a:t>класс</a:t>
            </a:r>
          </a:p>
          <a:p>
            <a:r>
              <a:rPr lang="en-US" dirty="0"/>
              <a:t>Duck – </a:t>
            </a:r>
            <a:r>
              <a:rPr lang="ru-RU" dirty="0"/>
              <a:t>это производный (</a:t>
            </a:r>
            <a:r>
              <a:rPr lang="en-US" dirty="0"/>
              <a:t>child, inherited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класс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/>
            <a:fld id="{1519AFA1-E01F-4869-9A2C-AE6B64FF5724}" type="slidenum">
              <a:rPr lang="ru-RU">
                <a:solidFill>
                  <a:prstClr val="white"/>
                </a:solidFill>
              </a:rPr>
              <a:pPr defTabSz="914400"/>
              <a:t>34</a:t>
            </a:fld>
            <a:endParaRPr lang="ru-RU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094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2152650" y="427291"/>
            <a:ext cx="3886200" cy="574967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Swimmer():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swim(self):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плывёт")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Bird():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print("</a:t>
            </a:r>
            <a:r>
              <a:rPr lang="ru-RU" sz="1800" dirty="0">
                <a:latin typeface="Consolas" pitchFamily="49" charset="0"/>
              </a:rPr>
              <a:t>летит")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Crow(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caw(self):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>
                <a:latin typeface="Consolas" pitchFamily="49" charset="0"/>
              </a:rPr>
              <a:t>кар!')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class Duck(</a:t>
            </a: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Bird, 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Swimmer</a:t>
            </a:r>
            <a:r>
              <a:rPr lang="en-US" sz="1800" dirty="0">
                <a:latin typeface="Consolas" pitchFamily="49" charset="0"/>
              </a:rPr>
              <a:t>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def quack(self):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        print('</a:t>
            </a:r>
            <a:r>
              <a:rPr lang="ru-RU" sz="1800" dirty="0" err="1">
                <a:latin typeface="Consolas" pitchFamily="49" charset="0"/>
              </a:rPr>
              <a:t>кря</a:t>
            </a:r>
            <a:r>
              <a:rPr lang="ru-RU" sz="1800" dirty="0">
                <a:latin typeface="Consolas" pitchFamily="49" charset="0"/>
              </a:rPr>
              <a:t>!')</a:t>
            </a:r>
            <a:endParaRPr lang="en-US" sz="1800" dirty="0">
              <a:latin typeface="Consolas" pitchFamily="49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half" idx="2"/>
          </p:nvPr>
        </p:nvSpPr>
        <p:spPr>
          <a:xfrm>
            <a:off x="6153150" y="709301"/>
            <a:ext cx="3886200" cy="546766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>
                <a:latin typeface="Consolas" pitchFamily="49" charset="0"/>
              </a:rPr>
              <a:t>d = Duck()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 = Crow()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d.fly()</a:t>
            </a:r>
          </a:p>
          <a:p>
            <a:pPr>
              <a:buNone/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</a:rPr>
              <a:t>c.fly()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b="1" dirty="0" err="1">
                <a:solidFill>
                  <a:srgbClr val="C00000"/>
                </a:solidFill>
                <a:latin typeface="Consolas" pitchFamily="49" charset="0"/>
              </a:rPr>
              <a:t>d.swim</a:t>
            </a:r>
            <a:r>
              <a:rPr lang="en-US" sz="1800" b="1" dirty="0">
                <a:solidFill>
                  <a:srgbClr val="C00000"/>
                </a:solidFill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c.swim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</a:p>
          <a:p>
            <a:pPr>
              <a:buNone/>
            </a:pPr>
            <a:endParaRPr lang="ru-RU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d.quack</a:t>
            </a:r>
            <a:r>
              <a:rPr lang="en-US" sz="18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800" dirty="0">
                <a:latin typeface="Consolas" pitchFamily="49" charset="0"/>
              </a:rPr>
              <a:t>c.caw()</a:t>
            </a:r>
          </a:p>
          <a:p>
            <a:pPr>
              <a:buNone/>
            </a:pPr>
            <a:endParaRPr lang="en-US" sz="1800" dirty="0">
              <a:latin typeface="Consolas" pitchFamily="49" charset="0"/>
            </a:endParaRPr>
          </a:p>
          <a:p>
            <a:pPr>
              <a:buNone/>
            </a:pPr>
            <a:r>
              <a:rPr lang="en-US" sz="1800" dirty="0" err="1">
                <a:latin typeface="Consolas" pitchFamily="49" charset="0"/>
              </a:rPr>
              <a:t>c.quack</a:t>
            </a:r>
            <a:r>
              <a:rPr lang="en-US" sz="1800" dirty="0">
                <a:latin typeface="Consolas" pitchFamily="49" charset="0"/>
              </a:rPr>
              <a:t>() 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# </a:t>
            </a:r>
            <a:r>
              <a:rPr lang="ru-RU" sz="1800" dirty="0">
                <a:solidFill>
                  <a:schemeClr val="bg2">
                    <a:lumMod val="50000"/>
                  </a:schemeClr>
                </a:solidFill>
                <a:latin typeface="Consolas" pitchFamily="49" charset="0"/>
              </a:rPr>
              <a:t>Не получится!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35</a:t>
            </a:fld>
            <a:endParaRPr lang="ru-RU" dirty="0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 rot="5400000">
            <a:off x="3156247" y="3204673"/>
            <a:ext cx="55376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duck typing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основе лежит принцип </a:t>
            </a:r>
            <a:r>
              <a:rPr lang="ru-RU" i="1" dirty="0"/>
              <a:t>"Если это выглядит как утка, плавает как утка и крякает как утка, то это, вероятно, и есть утка."</a:t>
            </a:r>
          </a:p>
          <a:p>
            <a:r>
              <a:rPr lang="ru-RU" dirty="0"/>
              <a:t>Идея в том, что объекты необязательно должны быть унаследованы от одного класса, чтобы иметь общий контекст (интерфейс). В языке </a:t>
            </a:r>
            <a:r>
              <a:rPr lang="en-US" dirty="0"/>
              <a:t>python </a:t>
            </a:r>
            <a:r>
              <a:rPr lang="ru-RU" dirty="0"/>
              <a:t>им достаточно иметь нужные методы и атрибуты с одинаковыми названиями и аналогичным поведением.</a:t>
            </a:r>
          </a:p>
          <a:p>
            <a:r>
              <a:rPr lang="ru-RU" dirty="0"/>
              <a:t>В следующем примере у объектов </a:t>
            </a:r>
            <a:r>
              <a:rPr lang="en-US" dirty="0"/>
              <a:t>Duck </a:t>
            </a:r>
            <a:r>
              <a:rPr lang="ru-RU" dirty="0"/>
              <a:t>и </a:t>
            </a:r>
            <a:r>
              <a:rPr lang="en-US" dirty="0"/>
              <a:t>Swan </a:t>
            </a:r>
            <a:r>
              <a:rPr lang="ru-RU" dirty="0"/>
              <a:t>есть общий интерфейс (</a:t>
            </a:r>
            <a:r>
              <a:rPr lang="en-US" dirty="0"/>
              <a:t>quack), </a:t>
            </a:r>
            <a:r>
              <a:rPr lang="ru-RU" dirty="0"/>
              <a:t>и хоть у них нет общего родительского класса, нам это не мешает их использовать в одном контексте.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одержимое 5"/>
          <p:cNvSpPr>
            <a:spLocks noGrp="1"/>
          </p:cNvSpPr>
          <p:nvPr>
            <p:ph sz="half" idx="1"/>
          </p:nvPr>
        </p:nvSpPr>
        <p:spPr>
          <a:xfrm>
            <a:off x="2088022" y="324741"/>
            <a:ext cx="3950828" cy="585222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class Duck():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2E75B6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2E75B6"/>
                </a:solidFill>
                <a:latin typeface="Consolas" pitchFamily="49" charset="0"/>
              </a:rPr>
              <a:t>летит')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class Duckling(Duck):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def fly(self):</a:t>
            </a:r>
          </a:p>
          <a:p>
            <a:pPr>
              <a:buNone/>
            </a:pP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chemeClr val="accent5"/>
                </a:solidFill>
                <a:latin typeface="Consolas" pitchFamily="49" charset="0"/>
              </a:rPr>
              <a:t>не летит')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class Swan():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def 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quack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 err="1">
                <a:solidFill>
                  <a:srgbClr val="C00000"/>
                </a:solidFill>
                <a:latin typeface="Consolas" pitchFamily="49" charset="0"/>
              </a:rPr>
              <a:t>Кря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(с акцентом)')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swim(self):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плывёт')</a:t>
            </a:r>
          </a:p>
          <a:p>
            <a:pPr>
              <a:buNone/>
            </a:pP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    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def fly(self):</a:t>
            </a:r>
          </a:p>
          <a:p>
            <a:pPr>
              <a:buNone/>
            </a:pP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        print('</a:t>
            </a:r>
            <a:r>
              <a:rPr lang="ru-RU" sz="1600" dirty="0">
                <a:solidFill>
                  <a:srgbClr val="C00000"/>
                </a:solidFill>
                <a:latin typeface="Consolas" pitchFamily="49" charset="0"/>
              </a:rPr>
              <a:t>летит на юг')</a:t>
            </a:r>
            <a:endParaRPr lang="en-US" sz="1600" dirty="0">
              <a:solidFill>
                <a:srgbClr val="C00000"/>
              </a:solidFill>
              <a:latin typeface="Consolas" pitchFamily="49" charset="0"/>
            </a:endParaRPr>
          </a:p>
        </p:txBody>
      </p:sp>
      <p:sp>
        <p:nvSpPr>
          <p:cNvPr id="7" name="Содержимое 6"/>
          <p:cNvSpPr>
            <a:spLocks noGrp="1"/>
          </p:cNvSpPr>
          <p:nvPr>
            <p:ph sz="half" idx="2"/>
          </p:nvPr>
        </p:nvSpPr>
        <p:spPr>
          <a:xfrm>
            <a:off x="6506198" y="1825626"/>
            <a:ext cx="3533152" cy="33189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err="1">
                <a:solidFill>
                  <a:srgbClr val="2E75B6"/>
                </a:solidFill>
                <a:latin typeface="Consolas" pitchFamily="49" charset="0"/>
              </a:rPr>
              <a:t>quackables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 = [</a:t>
            </a:r>
            <a:r>
              <a:rPr lang="en-US" sz="1600" b="1" dirty="0">
                <a:solidFill>
                  <a:srgbClr val="2E75B6"/>
                </a:solidFill>
                <a:latin typeface="Consolas" pitchFamily="49" charset="0"/>
              </a:rPr>
              <a:t>Duck()</a:t>
            </a:r>
            <a:r>
              <a:rPr lang="en-US" sz="1600" dirty="0">
                <a:solidFill>
                  <a:srgbClr val="2E75B6"/>
                </a:solidFill>
                <a:latin typeface="Consolas" pitchFamily="49" charset="0"/>
              </a:rPr>
              <a:t>] * 5</a:t>
            </a:r>
          </a:p>
          <a:p>
            <a:pPr>
              <a:buNone/>
            </a:pPr>
            <a:r>
              <a:rPr lang="en-US" sz="1600" dirty="0" err="1">
                <a:solidFill>
                  <a:schemeClr val="accent5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chemeClr val="accent5"/>
                </a:solidFill>
                <a:latin typeface="Consolas" pitchFamily="49" charset="0"/>
              </a:rPr>
              <a:t>Duckling()</a:t>
            </a:r>
            <a:r>
              <a:rPr lang="en-US" sz="1600" dirty="0">
                <a:solidFill>
                  <a:schemeClr val="accent5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 err="1">
                <a:solidFill>
                  <a:srgbClr val="C00000"/>
                </a:solidFill>
                <a:latin typeface="Consolas" pitchFamily="49" charset="0"/>
              </a:rPr>
              <a:t>quackables.append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(</a:t>
            </a:r>
            <a:r>
              <a:rPr lang="en-US" sz="1600" b="1" dirty="0">
                <a:solidFill>
                  <a:srgbClr val="C00000"/>
                </a:solidFill>
                <a:latin typeface="Consolas" pitchFamily="49" charset="0"/>
              </a:rPr>
              <a:t>Swan()</a:t>
            </a:r>
            <a:r>
              <a:rPr lang="en-US" sz="1600" dirty="0">
                <a:solidFill>
                  <a:srgbClr val="C00000"/>
                </a:solidFill>
                <a:latin typeface="Consolas" pitchFamily="49" charset="0"/>
              </a:rPr>
              <a:t>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print(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)</a:t>
            </a:r>
          </a:p>
          <a:p>
            <a:pPr>
              <a:buNone/>
            </a:pPr>
            <a:endParaRPr lang="en-US" sz="1600" dirty="0">
              <a:latin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for q in </a:t>
            </a:r>
            <a:r>
              <a:rPr lang="en-US" sz="1600" dirty="0" err="1">
                <a:latin typeface="Consolas" pitchFamily="49" charset="0"/>
              </a:rPr>
              <a:t>quackables</a:t>
            </a:r>
            <a:r>
              <a:rPr lang="en-US" sz="1600" dirty="0">
                <a:latin typeface="Consolas" pitchFamily="49" charset="0"/>
              </a:rPr>
              <a:t>: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swim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</a:t>
            </a:r>
            <a:r>
              <a:rPr lang="en-US" sz="1600" dirty="0" err="1">
                <a:latin typeface="Consolas" pitchFamily="49" charset="0"/>
              </a:rPr>
              <a:t>q.</a:t>
            </a:r>
            <a:r>
              <a:rPr lang="en-US" sz="1600" b="1" dirty="0" err="1">
                <a:latin typeface="Consolas" pitchFamily="49" charset="0"/>
              </a:rPr>
              <a:t>quack</a:t>
            </a:r>
            <a:r>
              <a:rPr lang="en-US" sz="1600" dirty="0">
                <a:latin typeface="Consolas" pitchFamily="49" charset="0"/>
              </a:rPr>
              <a:t>()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</a:rPr>
              <a:t>    q.</a:t>
            </a:r>
            <a:r>
              <a:rPr lang="en-US" sz="1600" b="1" dirty="0">
                <a:latin typeface="Consolas" pitchFamily="49" charset="0"/>
              </a:rPr>
              <a:t>fly</a:t>
            </a:r>
            <a:r>
              <a:rPr lang="en-US" sz="1600" dirty="0">
                <a:latin typeface="Consolas" pitchFamily="49" charset="0"/>
              </a:rPr>
              <a:t>()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9AFA1-E01F-4869-9A2C-AE6B64FF5724}" type="slidenum">
              <a:rPr lang="ru-RU" smtClean="0"/>
              <a:pPr/>
              <a:t>37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 rot="5400000">
            <a:off x="3703178" y="3307223"/>
            <a:ext cx="505911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571585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Consolas" panose="020B0609020204030204" pitchFamily="49" charset="0"/>
              </a:rPr>
              <a:t>Наследование</a:t>
            </a:r>
            <a:r>
              <a:rPr lang="en-US" sz="2400" dirty="0">
                <a:latin typeface="Consolas" panose="020B0609020204030204" pitchFamily="49" charset="0"/>
              </a:rPr>
              <a:t>. </a:t>
            </a:r>
            <a:r>
              <a:rPr lang="ru-RU" sz="2400" dirty="0">
                <a:latin typeface="Consolas" panose="020B0609020204030204" pitchFamily="49" charset="0"/>
              </a:rPr>
              <a:t>Супер-класс и класс-наследник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08C1771-46F2-45E5-A123-9DB6959A4D25}"/>
              </a:ext>
            </a:extLst>
          </p:cNvPr>
          <p:cNvSpPr/>
          <p:nvPr/>
        </p:nvSpPr>
        <p:spPr>
          <a:xfrm>
            <a:off x="722197" y="139996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000" b="1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000" b="1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object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000" b="1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CC51126-DD3A-466C-BA2A-27DAC4841DFB}"/>
              </a:ext>
            </a:extLst>
          </p:cNvPr>
          <p:cNvSpPr/>
          <p:nvPr/>
        </p:nvSpPr>
        <p:spPr>
          <a:xfrm>
            <a:off x="722197" y="267149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000" b="1" dirty="0" err="1">
                <a:solidFill>
                  <a:srgbClr val="0033B3"/>
                </a:solidFill>
                <a:latin typeface="Consolas" panose="020B0609020204030204" pitchFamily="49" charset="0"/>
              </a:rPr>
              <a:t>class</a:t>
            </a:r>
            <a:r>
              <a:rPr lang="ru-RU" altLang="ru-RU" sz="2000" b="1" dirty="0">
                <a:solidFill>
                  <a:srgbClr val="0033B3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):</a:t>
            </a:r>
            <a:b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    </a:t>
            </a:r>
            <a:r>
              <a:rPr lang="ru-RU" altLang="ru-RU" sz="2000" b="1" dirty="0" err="1">
                <a:solidFill>
                  <a:srgbClr val="0033B3"/>
                </a:solidFill>
                <a:latin typeface="Consolas" panose="020B0609020204030204" pitchFamily="49" charset="0"/>
              </a:rPr>
              <a:t>pass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5A51883-32D5-4B09-84EE-D9959D1B17AD}"/>
              </a:ext>
            </a:extLst>
          </p:cNvPr>
          <p:cNvSpPr/>
          <p:nvPr/>
        </p:nvSpPr>
        <p:spPr>
          <a:xfrm>
            <a:off x="722197" y="38734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объект_супер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 = 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b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объект = 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()</a:t>
            </a:r>
            <a:endParaRPr lang="ru-RU" sz="2000" b="1" dirty="0">
              <a:latin typeface="Consolas" panose="020B0609020204030204" pitchFamily="49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381B50C-7918-406B-916F-9146981C8E52}"/>
              </a:ext>
            </a:extLst>
          </p:cNvPr>
          <p:cNvSpPr/>
          <p:nvPr/>
        </p:nvSpPr>
        <p:spPr>
          <a:xfrm>
            <a:off x="677333" y="5157102"/>
            <a:ext cx="79419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000" b="1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000" b="1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000" b="1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isinstance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(объект, 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000" b="1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000" b="1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br>
              <a:rPr lang="ru-RU" altLang="ru-RU" sz="2000" b="1" i="1" dirty="0">
                <a:solidFill>
                  <a:srgbClr val="8C8C8C"/>
                </a:solidFill>
                <a:latin typeface="Consolas" panose="020B0609020204030204" pitchFamily="49" charset="0"/>
              </a:rPr>
            </a:br>
            <a:r>
              <a:rPr lang="ru-RU" altLang="ru-RU" sz="20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issubclass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КлассНаследник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ru-RU" altLang="ru-RU" sz="2000" b="1" dirty="0" err="1">
                <a:solidFill>
                  <a:srgbClr val="080808"/>
                </a:solidFill>
                <a:latin typeface="Consolas" panose="020B0609020204030204" pitchFamily="49" charset="0"/>
              </a:rPr>
              <a:t>СуперКласс</a:t>
            </a:r>
            <a:r>
              <a:rPr lang="ru-RU" altLang="ru-RU" sz="2000" b="1" dirty="0">
                <a:solidFill>
                  <a:srgbClr val="080808"/>
                </a:solidFill>
                <a:latin typeface="Consolas" panose="020B0609020204030204" pitchFamily="49" charset="0"/>
              </a:rPr>
              <a:t>)  </a:t>
            </a:r>
            <a:r>
              <a:rPr lang="ru-RU" altLang="ru-RU" sz="2000" b="1" i="1" dirty="0">
                <a:solidFill>
                  <a:srgbClr val="8C8C8C"/>
                </a:solidFill>
                <a:latin typeface="Consolas" panose="020B0609020204030204" pitchFamily="49" charset="0"/>
              </a:rPr>
              <a:t># </a:t>
            </a:r>
            <a:r>
              <a:rPr lang="ru-RU" altLang="ru-RU" sz="2000" b="1" i="1" dirty="0" err="1">
                <a:solidFill>
                  <a:srgbClr val="8C8C8C"/>
                </a:solidFill>
                <a:latin typeface="Consolas" panose="020B0609020204030204" pitchFamily="49" charset="0"/>
              </a:rPr>
              <a:t>True</a:t>
            </a:r>
            <a:endParaRPr lang="ru-RU" sz="20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07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DB6A1-C57F-4766-99C0-476A70BD5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88" y="216068"/>
            <a:ext cx="9062089" cy="607798"/>
          </a:xfrm>
        </p:spPr>
        <p:txBody>
          <a:bodyPr/>
          <a:lstStyle/>
          <a:p>
            <a:r>
              <a:rPr lang="en-US" dirty="0"/>
              <a:t>ENUM</a:t>
            </a:r>
            <a:endParaRPr lang="ru-RU" dirty="0"/>
          </a:p>
        </p:txBody>
      </p:sp>
      <p:pic>
        <p:nvPicPr>
          <p:cNvPr id="3074" name="Picture 2" descr="https://avatars.mds.yandex.net/i?id=5585f9f72310bc362dbe4a100ba9d75a8c90e482-8271677-images-thumbs&amp;n=13">
            <a:extLst>
              <a:ext uri="{FF2B5EF4-FFF2-40B4-BE49-F238E27FC236}">
                <a16:creationId xmlns:a16="http://schemas.microsoft.com/office/drawing/2014/main" id="{43D34C30-B3AD-4419-9D28-8A624E29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79" y="1380277"/>
            <a:ext cx="4572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www.codingem.com/wp-content/uploads/2021/09/python-enumeration.002.jpeg">
            <a:extLst>
              <a:ext uri="{FF2B5EF4-FFF2-40B4-BE49-F238E27FC236}">
                <a16:creationId xmlns:a16="http://schemas.microsoft.com/office/drawing/2014/main" id="{3294B2BE-69E2-4358-B683-615E2CB9C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8" t="7921" r="21139" b="22508"/>
          <a:stretch/>
        </p:blipFill>
        <p:spPr bwMode="auto">
          <a:xfrm>
            <a:off x="6464174" y="2795258"/>
            <a:ext cx="4381878" cy="300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18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26" name="Google Shape;326;p43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 fontScale="90000"/>
          </a:bodyPr>
          <a:lstStyle/>
          <a:p>
            <a:r>
              <a:rPr lang="ru-RU" dirty="0"/>
              <a:t>Расширение класса методами</a:t>
            </a:r>
            <a:r>
              <a:rPr lang="en-US" dirty="0"/>
              <a:t>. </a:t>
            </a:r>
            <a:r>
              <a:rPr lang="ru-RU" dirty="0"/>
              <a:t>Добавление метода</a:t>
            </a:r>
            <a:r>
              <a:rPr lang="ru-RU" dirty="0">
                <a:hlinkClick r:id="rId2" action="ppaction://hlinkfile"/>
              </a:rPr>
              <a:t>¶</a:t>
            </a:r>
            <a:br>
              <a:rPr lang="ru-RU" dirty="0"/>
            </a:br>
            <a:br>
              <a:rPr lang="ru-RU" b="0" dirty="0"/>
            </a:br>
            <a:endParaRPr lang="ru-RU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65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Переопределение метода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724275" y="814812"/>
            <a:ext cx="67538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метод1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3250CA1-A3E3-4305-8E24-35676F2570F2}"/>
              </a:ext>
            </a:extLst>
          </p:cNvPr>
          <p:cNvSpPr/>
          <p:nvPr/>
        </p:nvSpPr>
        <p:spPr>
          <a:xfrm>
            <a:off x="724275" y="3266038"/>
            <a:ext cx="6753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метод2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DCE53AE-DC9C-49A5-8CBA-37227BF19CA6}"/>
              </a:ext>
            </a:extLst>
          </p:cNvPr>
          <p:cNvSpPr/>
          <p:nvPr/>
        </p:nvSpPr>
        <p:spPr>
          <a:xfrm>
            <a:off x="838954" y="4675781"/>
            <a:ext cx="70828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объект.метод1()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объект.метод2()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01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Обращение к методу супер-класса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2AC42A-13A9-4F24-8C73-8DDB9F7F9D69}"/>
              </a:ext>
            </a:extLst>
          </p:cNvPr>
          <p:cNvSpPr/>
          <p:nvPr/>
        </p:nvSpPr>
        <p:spPr>
          <a:xfrm>
            <a:off x="407403" y="968721"/>
            <a:ext cx="661808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pass</a:t>
            </a: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033B3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СуперКласс.метод2(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объект 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объект.метод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'значение1'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>
                <a:solidFill>
                  <a:srgbClr val="067D17"/>
                </a:solidFill>
                <a:latin typeface="JetBrains Mono"/>
              </a:rPr>
              <a:t>'значение2'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altLang="ru-RU" sz="4800" dirty="0">
              <a:latin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0D80DD4-A815-4BD8-9474-4700B4ED1AA5}"/>
              </a:ext>
            </a:extLst>
          </p:cNvPr>
          <p:cNvSpPr/>
          <p:nvPr/>
        </p:nvSpPr>
        <p:spPr>
          <a:xfrm>
            <a:off x="407403" y="5103953"/>
            <a:ext cx="88378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000000"/>
                </a:solidFill>
                <a:latin typeface="JetBrains Mono"/>
              </a:rPr>
              <a:t>КлассНаследник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СуперКласс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627A"/>
                </a:solidFill>
                <a:latin typeface="JetBrains Mono"/>
              </a:rPr>
              <a:t>метод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параметр1, параметр2):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super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().метод(параметр1)  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# Ого! никакого </a:t>
            </a:r>
            <a:r>
              <a:rPr lang="ru-RU" altLang="ru-RU" sz="2400" i="1" dirty="0" err="1">
                <a:solidFill>
                  <a:srgbClr val="8C8C8C"/>
                </a:solidFill>
                <a:latin typeface="JetBrains Mono"/>
              </a:rPr>
              <a:t>self</a:t>
            </a:r>
            <a:r>
              <a:rPr lang="ru-RU" altLang="ru-RU" sz="2400" i="1" dirty="0">
                <a:solidFill>
                  <a:srgbClr val="8C8C8C"/>
                </a:solidFill>
                <a:latin typeface="JetBrains Mono"/>
              </a:rPr>
              <a:t>!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7483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DC1249-3049-4CEC-8098-4DBDCE41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243227"/>
            <a:ext cx="9062089" cy="571585"/>
          </a:xfrm>
        </p:spPr>
        <p:txBody>
          <a:bodyPr>
            <a:normAutofit/>
          </a:bodyPr>
          <a:lstStyle/>
          <a:p>
            <a:r>
              <a:rPr lang="ru-RU" dirty="0"/>
              <a:t>Перегрузка операторов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3709B6-B651-471C-8AE7-90560AA2170B}"/>
              </a:ext>
            </a:extLst>
          </p:cNvPr>
          <p:cNvSpPr/>
          <p:nvPr/>
        </p:nvSpPr>
        <p:spPr>
          <a:xfrm>
            <a:off x="395243" y="1085794"/>
            <a:ext cx="656687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class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000000"/>
                </a:solidFill>
                <a:latin typeface="JetBrains Mono"/>
              </a:rPr>
              <a:t>Человек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init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возраст):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eq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lt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&lt;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 err="1">
                <a:solidFill>
                  <a:srgbClr val="B200B2"/>
                </a:solidFill>
                <a:latin typeface="JetBrains Mono"/>
              </a:rPr>
              <a:t>gt</a:t>
            </a:r>
            <a:r>
              <a:rPr lang="ru-RU" altLang="ru-RU" sz="2400" dirty="0">
                <a:solidFill>
                  <a:srgbClr val="B200B2"/>
                </a:solidFill>
                <a:latin typeface="JetBrains Mono"/>
              </a:rPr>
              <a:t>__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):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       </a:t>
            </a:r>
            <a:r>
              <a:rPr lang="ru-RU" altLang="ru-RU" sz="2400" dirty="0" err="1">
                <a:solidFill>
                  <a:srgbClr val="0033B3"/>
                </a:solidFill>
                <a:latin typeface="JetBrains Mono"/>
              </a:rPr>
              <a:t>return</a:t>
            </a:r>
            <a:r>
              <a:rPr lang="ru-RU" altLang="ru-RU" sz="24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ru-RU" altLang="ru-RU" sz="2400" dirty="0" err="1">
                <a:solidFill>
                  <a:srgbClr val="94558D"/>
                </a:solidFill>
                <a:latin typeface="JetBrains Mono"/>
              </a:rPr>
              <a:t>self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.возраст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другой_объект.возраст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endParaRPr lang="ru-RU" sz="24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074DAA2-C382-44E0-950F-3B60E4A3D6C3}"/>
              </a:ext>
            </a:extLst>
          </p:cNvPr>
          <p:cNvSpPr/>
          <p:nvPr/>
        </p:nvSpPr>
        <p:spPr>
          <a:xfrm>
            <a:off x="7773909" y="325050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33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 Человек(</a:t>
            </a:r>
            <a:r>
              <a:rPr lang="ru-RU" altLang="ru-RU" sz="2400" dirty="0">
                <a:solidFill>
                  <a:srgbClr val="1750EB"/>
                </a:solidFill>
                <a:latin typeface="JetBrains Mono"/>
              </a:rPr>
              <a:t>25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==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федя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ru-RU" altLang="ru-RU" sz="2400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sz="2400" dirty="0" err="1">
                <a:solidFill>
                  <a:srgbClr val="000080"/>
                </a:solidFill>
                <a:latin typeface="JetBrains Mono"/>
              </a:rPr>
              <a:t>print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вася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 &gt; </a:t>
            </a:r>
            <a:r>
              <a:rPr lang="ru-RU" altLang="ru-RU" sz="2400" dirty="0" err="1">
                <a:solidFill>
                  <a:srgbClr val="080808"/>
                </a:solidFill>
                <a:latin typeface="JetBrains Mono"/>
              </a:rPr>
              <a:t>петя</a:t>
            </a:r>
            <a:r>
              <a:rPr lang="ru-RU" altLang="ru-RU" sz="2400" dirty="0">
                <a:solidFill>
                  <a:srgbClr val="080808"/>
                </a:solidFill>
                <a:latin typeface="JetBrains Mono"/>
              </a:rPr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581356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C91EDC-A112-4709-A2A1-57FF82823C7C}"/>
              </a:ext>
            </a:extLst>
          </p:cNvPr>
          <p:cNvSpPr txBox="1">
            <a:spLocks/>
          </p:cNvSpPr>
          <p:nvPr/>
        </p:nvSpPr>
        <p:spPr>
          <a:xfrm>
            <a:off x="7898223" y="145873"/>
            <a:ext cx="2541178" cy="838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ru-RU" dirty="0">
                <a:highlight>
                  <a:srgbClr val="FFFF00"/>
                </a:highlight>
              </a:rPr>
              <a:t>Выводы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67377" y="701314"/>
            <a:ext cx="766962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тип данных описывающий объект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Объект — тип данных, экземпляр класса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Метод объекта — сообщение, с помощью которого объекты общаются друг с другом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Атрибут объекта — хранилище текущего состояния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Свойство объекта — интерфейс доступа к атрибутам объекта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solidFill>
                  <a:srgbClr val="1369C1"/>
                </a:solidFill>
              </a:rPr>
              <a:t>Класс — самостоятельный тип. Может иметь свои методы и атрибуты</a:t>
            </a:r>
          </a:p>
        </p:txBody>
      </p:sp>
    </p:spTree>
    <p:extLst>
      <p:ext uri="{BB962C8B-B14F-4D97-AF65-F5344CB8AC3E}">
        <p14:creationId xmlns:p14="http://schemas.microsoft.com/office/powerpoint/2010/main" val="2798955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0317085" y="5893237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ТЕСТ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9246" y="1609725"/>
            <a:ext cx="5248275" cy="5248275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BA6835E-2C39-45C2-A2A3-FEE3F399C152}"/>
              </a:ext>
            </a:extLst>
          </p:cNvPr>
          <p:cNvSpPr/>
          <p:nvPr/>
        </p:nvSpPr>
        <p:spPr>
          <a:xfrm>
            <a:off x="190500" y="120402"/>
            <a:ext cx="7629525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1)	Что составляет основу ООП? (инкапсуляция, полиморфизм, наследование)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2)	Как следует воспринимать класс в ООП? (как шаблон, по которому конструируются объекты этого класса)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3)	В чем суть идеи наследования в ООП? (наследование позволяет как бы вынести «за скобки» общее для разных классов, на основе одного или нескольких классов создается новый (дочерний) класс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4)	Каким термином из ООП можно охарактеризовать ограничение доступа к элементам класса? (инкапсуляция)</a:t>
            </a:r>
          </a:p>
          <a:p>
            <a:pPr>
              <a:spcAft>
                <a:spcPts val="1200"/>
              </a:spcAft>
            </a:pPr>
            <a:r>
              <a:rPr lang="ru-RU" sz="2400" dirty="0">
                <a:solidFill>
                  <a:srgbClr val="1369C1"/>
                </a:solidFill>
              </a:rPr>
              <a:t>5)	Каким термином из ООП можно охарактеризовать универсальность интерфейса доступа к разным типам данных? (полиморфизм)</a:t>
            </a:r>
          </a:p>
        </p:txBody>
      </p:sp>
    </p:spTree>
    <p:extLst>
      <p:ext uri="{BB962C8B-B14F-4D97-AF65-F5344CB8AC3E}">
        <p14:creationId xmlns:p14="http://schemas.microsoft.com/office/powerpoint/2010/main" val="189330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699498" y="942293"/>
            <a:ext cx="5192717" cy="248670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16600" dirty="0"/>
              <a:t>ТЕСТ</a:t>
            </a:r>
            <a:endParaRPr lang="ru-RU" sz="8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786" y="453565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93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1D53B5-DE19-479B-83BD-E3D8F3DB2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87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33" name="Google Shape;333;p44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 dirty="0"/>
              <a:t>Класс как контейнер</a:t>
            </a:r>
            <a:endParaRPr dirty="0"/>
          </a:p>
        </p:txBody>
      </p:sp>
      <p:sp>
        <p:nvSpPr>
          <p:cNvPr id="334" name="Google Shape;334;p44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ru" sz="2133" dirty="0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 dirty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None/>
            </a:pP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Clr>
                <a:schemeClr val="dk1"/>
              </a:buClr>
              <a:buNone/>
            </a:pPr>
            <a:r>
              <a:rPr lang="ru" sz="2133" b="0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 dirty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 dirty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 dirty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 dirty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335" name="Google Shape;335;p44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6" name="Google Shape;336;p44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7" name="Google Shape;337;p44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8" name="Google Shape;338;p44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39" name="Google Shape;339;p44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0" name="Google Shape;340;p44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1" name="Google Shape;341;p44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2" name="Google Shape;342;p44"/>
          <p:cNvSpPr txBox="1"/>
          <p:nvPr/>
        </p:nvSpPr>
        <p:spPr>
          <a:xfrm rot="952855">
            <a:off x="5612461" y="1699486"/>
            <a:ext cx="2929408" cy="53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1155CC"/>
                </a:solidFill>
                <a:latin typeface="Open Sans"/>
                <a:ea typeface="Open Sans"/>
                <a:cs typeface="Open Sans"/>
                <a:sym typeface="Open Sans"/>
              </a:rPr>
              <a:t>Похоже на словарик?</a:t>
            </a:r>
            <a:endParaRPr sz="1867" b="1" kern="0">
              <a:solidFill>
                <a:srgbClr val="1155C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49" name="Google Shape;349;p45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1" name="Google Shape;351;p45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2" name="Google Shape;352;p45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99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4" name="Google Shape;354;p45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Google Shape;358;p45"/>
          <p:cNvSpPr/>
          <p:nvPr/>
        </p:nvSpPr>
        <p:spPr>
          <a:xfrm>
            <a:off x="9158367" y="22142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59" name="Google Shape;359;p45"/>
          <p:cNvSpPr/>
          <p:nvPr/>
        </p:nvSpPr>
        <p:spPr>
          <a:xfrm>
            <a:off x="9399567" y="20554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66" name="Google Shape;366;p46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67" name="Google Shape;367;p46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8" name="Google Shape;368;p46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69" name="Google Shape;369;p46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CC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1" name="Google Shape;371;p46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3" name="Google Shape;373;p46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6705733" y="2892734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Записываем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99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76" name="Google Shape;376;p46"/>
          <p:cNvCxnSpPr>
            <a:stCxn id="375" idx="2"/>
            <a:endCxn id="368" idx="2"/>
          </p:cNvCxnSpPr>
          <p:nvPr/>
        </p:nvCxnSpPr>
        <p:spPr>
          <a:xfrm rot="5400000" flipH="1">
            <a:off x="6281320" y="2064746"/>
            <a:ext cx="141226" cy="3156400"/>
          </a:xfrm>
          <a:prstGeom prst="curvedConnector3">
            <a:avLst>
              <a:gd name="adj1" fmla="val -16186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384" name="Google Shape;384;p47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7" name="Google Shape;387;p47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CC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CC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8" name="Google Shape;388;p47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0" name="Google Shape;390;p47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1" name="Google Shape;391;p47"/>
          <p:cNvSpPr txBox="1"/>
          <p:nvPr/>
        </p:nvSpPr>
        <p:spPr>
          <a:xfrm>
            <a:off x="6705733" y="19641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2" name="Google Shape;392;p47"/>
          <p:cNvSpPr txBox="1"/>
          <p:nvPr/>
        </p:nvSpPr>
        <p:spPr>
          <a:xfrm>
            <a:off x="6705733" y="2892734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Записываем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99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11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3" name="Google Shape;393;p47"/>
          <p:cNvSpPr txBox="1"/>
          <p:nvPr/>
        </p:nvSpPr>
        <p:spPr>
          <a:xfrm>
            <a:off x="6705733" y="3821301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Снова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Point.x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4" name="Google Shape;394;p47"/>
          <p:cNvSpPr/>
          <p:nvPr/>
        </p:nvSpPr>
        <p:spPr>
          <a:xfrm>
            <a:off x="9154533" y="40507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95" name="Google Shape;395;p47"/>
          <p:cNvSpPr/>
          <p:nvPr/>
        </p:nvSpPr>
        <p:spPr>
          <a:xfrm>
            <a:off x="9395733" y="38919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99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99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>
            <a:spLocks noGrp="1"/>
          </p:cNvSpPr>
          <p:nvPr>
            <p:ph type="title"/>
          </p:nvPr>
        </p:nvSpPr>
        <p:spPr>
          <a:xfrm>
            <a:off x="677335" y="0"/>
            <a:ext cx="8596800" cy="1103600"/>
          </a:xfrm>
          <a:prstGeom prst="rect">
            <a:avLst/>
          </a:prstGeom>
        </p:spPr>
        <p:txBody>
          <a:bodyPr spcFirstLastPara="1" wrap="square" lIns="91433" tIns="45700" rIns="91433" bIns="45700" anchor="b" anchorCtr="0">
            <a:noAutofit/>
          </a:bodyPr>
          <a:lstStyle/>
          <a:p>
            <a:r>
              <a:rPr lang="ru"/>
              <a:t>Класс</a:t>
            </a:r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body" idx="1"/>
          </p:nvPr>
        </p:nvSpPr>
        <p:spPr>
          <a:xfrm>
            <a:off x="677333" y="1103767"/>
            <a:ext cx="8596800" cy="6796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/>
            <a:r>
              <a:rPr lang="ru"/>
              <a:t>Класс как контейнер</a:t>
            </a:r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body" idx="2"/>
          </p:nvPr>
        </p:nvSpPr>
        <p:spPr>
          <a:xfrm>
            <a:off x="677333" y="1964165"/>
            <a:ext cx="2448800" cy="1778400"/>
          </a:xfrm>
          <a:prstGeom prst="rect">
            <a:avLst/>
          </a:prstGeom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buNone/>
            </a:pPr>
            <a:r>
              <a:rPr lang="ru" sz="2133">
                <a:solidFill>
                  <a:srgbClr val="0033B3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ru" sz="2133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2133" b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ru" sz="2133" b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ru" sz="2133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ru" sz="2133" b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2133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endParaRPr sz="2133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endParaRPr/>
          </a:p>
        </p:txBody>
      </p:sp>
      <p:sp>
        <p:nvSpPr>
          <p:cNvPr id="403" name="Google Shape;403;p48"/>
          <p:cNvSpPr/>
          <p:nvPr/>
        </p:nvSpPr>
        <p:spPr>
          <a:xfrm>
            <a:off x="4268800" y="2441100"/>
            <a:ext cx="1827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8"/>
          <p:cNvSpPr/>
          <p:nvPr/>
        </p:nvSpPr>
        <p:spPr>
          <a:xfrm>
            <a:off x="44339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7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5" name="Google Shape;405;p48"/>
          <p:cNvSpPr/>
          <p:nvPr/>
        </p:nvSpPr>
        <p:spPr>
          <a:xfrm>
            <a:off x="52646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6" name="Google Shape;406;p48"/>
          <p:cNvSpPr txBox="1"/>
          <p:nvPr/>
        </p:nvSpPr>
        <p:spPr>
          <a:xfrm>
            <a:off x="4393629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7" name="Google Shape;407;p48"/>
          <p:cNvSpPr txBox="1"/>
          <p:nvPr/>
        </p:nvSpPr>
        <p:spPr>
          <a:xfrm>
            <a:off x="5206429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8" name="Google Shape;408;p48"/>
          <p:cNvSpPr txBox="1"/>
          <p:nvPr/>
        </p:nvSpPr>
        <p:spPr>
          <a:xfrm>
            <a:off x="4256900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09" name="Google Shape;409;p48"/>
          <p:cNvSpPr/>
          <p:nvPr/>
        </p:nvSpPr>
        <p:spPr>
          <a:xfrm>
            <a:off x="3323317" y="2489700"/>
            <a:ext cx="736400" cy="4512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rgbClr val="F3F3F3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0" name="Google Shape;410;p48"/>
          <p:cNvSpPr txBox="1"/>
          <p:nvPr/>
        </p:nvSpPr>
        <p:spPr>
          <a:xfrm>
            <a:off x="3647200" y="3941034"/>
            <a:ext cx="2448800" cy="1108148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Создаем новую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Point.z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ru" sz="1867" b="1" kern="0">
                <a:solidFill>
                  <a:srgbClr val="1750E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endParaRPr sz="1867" b="1" kern="0">
              <a:solidFill>
                <a:srgbClr val="1750E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6459567" y="2441100"/>
            <a:ext cx="2721200" cy="1316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2" name="Google Shape;412;p48"/>
          <p:cNvSpPr/>
          <p:nvPr/>
        </p:nvSpPr>
        <p:spPr>
          <a:xfrm>
            <a:off x="6624700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11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3" name="Google Shape;413;p48"/>
          <p:cNvSpPr/>
          <p:nvPr/>
        </p:nvSpPr>
        <p:spPr>
          <a:xfrm>
            <a:off x="7455367" y="2892733"/>
            <a:ext cx="679600" cy="679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4</a:t>
            </a:r>
            <a:endParaRPr sz="1867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4" name="Google Shape;414;p48"/>
          <p:cNvSpPr txBox="1"/>
          <p:nvPr/>
        </p:nvSpPr>
        <p:spPr>
          <a:xfrm>
            <a:off x="6584396" y="2427891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5" name="Google Shape;415;p48"/>
          <p:cNvSpPr txBox="1"/>
          <p:nvPr/>
        </p:nvSpPr>
        <p:spPr>
          <a:xfrm>
            <a:off x="7397196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38761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6" name="Google Shape;416;p48"/>
          <p:cNvSpPr txBox="1"/>
          <p:nvPr/>
        </p:nvSpPr>
        <p:spPr>
          <a:xfrm>
            <a:off x="6447667" y="1949234"/>
            <a:ext cx="1060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endParaRPr sz="1867" kern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7" name="Google Shape;417;p48"/>
          <p:cNvSpPr/>
          <p:nvPr/>
        </p:nvSpPr>
        <p:spPr>
          <a:xfrm>
            <a:off x="8286033" y="2892733"/>
            <a:ext cx="679600" cy="6796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E28B18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E28B18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8" name="Google Shape;418;p48"/>
          <p:cNvSpPr txBox="1"/>
          <p:nvPr/>
        </p:nvSpPr>
        <p:spPr>
          <a:xfrm>
            <a:off x="8311596" y="2405875"/>
            <a:ext cx="474000" cy="71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spcBef>
                <a:spcPts val="1067"/>
              </a:spcBef>
              <a:buClr>
                <a:srgbClr val="000000"/>
              </a:buClr>
            </a:pPr>
            <a:r>
              <a:rPr lang="ru" sz="2133" b="1" kern="0">
                <a:solidFill>
                  <a:srgbClr val="E6913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</a:t>
            </a:r>
            <a:endParaRPr sz="1867" kern="0">
              <a:solidFill>
                <a:srgbClr val="E69138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19" name="Google Shape;419;p48"/>
          <p:cNvCxnSpPr>
            <a:stCxn id="410" idx="3"/>
            <a:endCxn id="417" idx="2"/>
          </p:cNvCxnSpPr>
          <p:nvPr/>
        </p:nvCxnSpPr>
        <p:spPr>
          <a:xfrm flipV="1">
            <a:off x="6096000" y="3572333"/>
            <a:ext cx="2529833" cy="922775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p48"/>
          <p:cNvSpPr txBox="1"/>
          <p:nvPr/>
        </p:nvSpPr>
        <p:spPr>
          <a:xfrm>
            <a:off x="3647200" y="5177767"/>
            <a:ext cx="2448800" cy="820825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ru" sz="1867" i="1" kern="0">
                <a:solidFill>
                  <a:srgbClr val="8C8C8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Читаем</a:t>
            </a:r>
            <a:endParaRPr sz="1867" i="1" kern="0">
              <a:solidFill>
                <a:srgbClr val="8C8C8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defTabSz="1219170">
              <a:buClr>
                <a:srgbClr val="000000"/>
              </a:buClr>
            </a:pPr>
            <a:r>
              <a:rPr lang="ru" sz="1867" ker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867" b="1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</a:t>
            </a:r>
            <a:r>
              <a:rPr lang="ru" sz="1867" b="1" kern="0">
                <a:solidFill>
                  <a:srgbClr val="99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.z</a:t>
            </a:r>
            <a:r>
              <a:rPr lang="ru" sz="1867" kern="0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67" kern="0">
              <a:solidFill>
                <a:srgbClr val="08080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1" name="Google Shape;421;p48"/>
          <p:cNvSpPr/>
          <p:nvPr/>
        </p:nvSpPr>
        <p:spPr>
          <a:xfrm>
            <a:off x="6099833" y="5427800"/>
            <a:ext cx="241200" cy="3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22" name="Google Shape;422;p48"/>
          <p:cNvSpPr/>
          <p:nvPr/>
        </p:nvSpPr>
        <p:spPr>
          <a:xfrm>
            <a:off x="6341033" y="5269000"/>
            <a:ext cx="6796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ru" sz="1867" b="1" kern="0">
                <a:solidFill>
                  <a:srgbClr val="E28B18"/>
                </a:solidFill>
                <a:latin typeface="Arial"/>
                <a:cs typeface="Arial"/>
                <a:sym typeface="Arial"/>
              </a:rPr>
              <a:t>12</a:t>
            </a:r>
            <a:endParaRPr sz="1867" b="1" kern="0">
              <a:solidFill>
                <a:srgbClr val="E28B18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Аспект">
  <a:themeElements>
    <a:clrScheme name="Специалист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пециалист">
      <a:dk1>
        <a:sysClr val="windowText" lastClr="000000"/>
      </a:dk1>
      <a:lt1>
        <a:sysClr val="window" lastClr="FFFFFF"/>
      </a:lt1>
      <a:dk2>
        <a:srgbClr val="2E75B6"/>
      </a:dk2>
      <a:lt2>
        <a:srgbClr val="F8F8F8"/>
      </a:lt2>
      <a:accent1>
        <a:srgbClr val="2E75B6"/>
      </a:accent1>
      <a:accent2>
        <a:srgbClr val="B2B2B2"/>
      </a:accent2>
      <a:accent3>
        <a:srgbClr val="ED9127"/>
      </a:accent3>
      <a:accent4>
        <a:srgbClr val="808080"/>
      </a:accent4>
      <a:accent5>
        <a:srgbClr val="5F5F5F"/>
      </a:accent5>
      <a:accent6>
        <a:srgbClr val="4D4D4D"/>
      </a:accent6>
      <a:hlink>
        <a:srgbClr val="2E75B6"/>
      </a:hlink>
      <a:folHlink>
        <a:srgbClr val="919191"/>
      </a:folHlink>
    </a:clrScheme>
    <a:fontScheme name="Новый специалист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специалиста (без слайдов).potx" id="{EEA6CBE0-5BEA-473D-B54D-403E495B247F}" vid="{3DCA0052-605D-40A0-8378-5EB23E0C975E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9087</TotalTime>
  <Words>2207</Words>
  <Application>Microsoft Office PowerPoint</Application>
  <PresentationFormat>Широкоэкранный</PresentationFormat>
  <Paragraphs>622</Paragraphs>
  <Slides>49</Slides>
  <Notes>29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14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49</vt:i4>
      </vt:variant>
    </vt:vector>
  </HeadingPairs>
  <TitlesOfParts>
    <vt:vector size="67" baseType="lpstr">
      <vt:lpstr>Arial</vt:lpstr>
      <vt:lpstr>Calibri</vt:lpstr>
      <vt:lpstr>Consolas</vt:lpstr>
      <vt:lpstr>Courier New</vt:lpstr>
      <vt:lpstr>Helvetica Neue</vt:lpstr>
      <vt:lpstr>JetBrains Mono</vt:lpstr>
      <vt:lpstr>Montserrat</vt:lpstr>
      <vt:lpstr>Myriad Pro</vt:lpstr>
      <vt:lpstr>Noto Sans Symbols</vt:lpstr>
      <vt:lpstr>Open Sans</vt:lpstr>
      <vt:lpstr>Trebuchet MS</vt:lpstr>
      <vt:lpstr>Wingdings</vt:lpstr>
      <vt:lpstr>Wingdings 3</vt:lpstr>
      <vt:lpstr>Yandex Sans Text Light</vt:lpstr>
      <vt:lpstr>Аспект</vt:lpstr>
      <vt:lpstr>3_Аспект</vt:lpstr>
      <vt:lpstr>1_Аспект</vt:lpstr>
      <vt:lpstr>Тема Office</vt:lpstr>
      <vt:lpstr>«Программирование на языке Python.  Уровень 2. «Продвинутый курс»</vt:lpstr>
      <vt:lpstr>Модуль. Наследование</vt:lpstr>
      <vt:lpstr>Презентация PowerPoint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</vt:lpstr>
      <vt:lpstr>Класс @dataclass</vt:lpstr>
      <vt:lpstr>Основы ООП</vt:lpstr>
      <vt:lpstr>Основы ООП</vt:lpstr>
      <vt:lpstr>Мини-практика</vt:lpstr>
      <vt:lpstr>Класс</vt:lpstr>
      <vt:lpstr>Класс</vt:lpstr>
      <vt:lpstr>Модуль 2. Наследование</vt:lpstr>
      <vt:lpstr>Наследование</vt:lpstr>
      <vt:lpstr>Презентация PowerPoint</vt:lpstr>
      <vt:lpstr>duck typing</vt:lpstr>
      <vt:lpstr>Презентация PowerPoint</vt:lpstr>
      <vt:lpstr>Наследование. Супер-класс и класс-наследник</vt:lpstr>
      <vt:lpstr>ENUM</vt:lpstr>
      <vt:lpstr>Расширение класса методами. Добавление метода¶  </vt:lpstr>
      <vt:lpstr>Переопределение метода</vt:lpstr>
      <vt:lpstr>Обращение к методу супер-класса</vt:lpstr>
      <vt:lpstr>Перегрузка операторов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423</cp:revision>
  <cp:lastPrinted>2019-04-08T14:42:06Z</cp:lastPrinted>
  <dcterms:created xsi:type="dcterms:W3CDTF">2019-04-03T13:32:28Z</dcterms:created>
  <dcterms:modified xsi:type="dcterms:W3CDTF">2024-05-30T07:15:12Z</dcterms:modified>
</cp:coreProperties>
</file>